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9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9" r:id="rId1"/>
    <p:sldMasterId id="2147483680" r:id="rId2"/>
    <p:sldMasterId id="2147483681" r:id="rId3"/>
  </p:sldMasterIdLst>
  <p:notesMasterIdLst>
    <p:notesMasterId r:id="rId49"/>
  </p:notesMasterIdLst>
  <p:sldIdLst>
    <p:sldId id="256" r:id="rId4"/>
    <p:sldId id="257" r:id="rId5"/>
    <p:sldId id="258" r:id="rId6"/>
    <p:sldId id="259" r:id="rId7"/>
    <p:sldId id="260" r:id="rId8"/>
    <p:sldId id="261" r:id="rId9"/>
    <p:sldId id="299" r:id="rId10"/>
    <p:sldId id="262" r:id="rId11"/>
    <p:sldId id="263" r:id="rId12"/>
    <p:sldId id="300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</p:sldIdLst>
  <p:sldSz cx="9144000" cy="5143500" type="screen16x9"/>
  <p:notesSz cx="6858000" cy="9144000"/>
  <p:embeddedFontLst>
    <p:embeddedFont>
      <p:font typeface="Roboto" panose="02000000000000000000" pitchFamily="2" charset="0"/>
      <p:regular r:id="rId50"/>
      <p:bold r:id="rId51"/>
      <p:italic r:id="rId52"/>
      <p:boldItalic r:id="rId53"/>
    </p:embeddedFont>
    <p:embeddedFont>
      <p:font typeface="Roboto Medium" panose="02000000000000000000" pitchFamily="2" charset="0"/>
      <p:regular r:id="rId54"/>
      <p:bold r:id="rId55"/>
      <p:italic r:id="rId56"/>
      <p:boldItalic r:id="rId5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5533">
          <p15:clr>
            <a:srgbClr val="A4A3A4"/>
          </p15:clr>
        </p15:guide>
        <p15:guide id="2" pos="397">
          <p15:clr>
            <a:srgbClr val="9AA0A6"/>
          </p15:clr>
        </p15:guide>
        <p15:guide id="3" orient="horz" pos="3240">
          <p15:clr>
            <a:srgbClr val="9AA0A6"/>
          </p15:clr>
        </p15:guide>
        <p15:guide id="4" orient="horz">
          <p15:clr>
            <a:srgbClr val="747775"/>
          </p15:clr>
        </p15:guide>
        <p15:guide id="5" orient="horz" pos="51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9BE8C9C-436E-4FCF-B9FB-672A43D0DA50}">
  <a:tblStyle styleId="{29BE8C9C-436E-4FCF-B9FB-672A43D0DA5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355" autoAdjust="0"/>
    <p:restoredTop sz="94660"/>
  </p:normalViewPr>
  <p:slideViewPr>
    <p:cSldViewPr snapToGrid="0">
      <p:cViewPr varScale="1">
        <p:scale>
          <a:sx n="144" d="100"/>
          <a:sy n="144" d="100"/>
        </p:scale>
        <p:origin x="132" y="1374"/>
      </p:cViewPr>
      <p:guideLst>
        <p:guide pos="5533"/>
        <p:guide pos="397"/>
        <p:guide orient="horz" pos="3240"/>
        <p:guide orient="horz"/>
        <p:guide orient="horz" pos="51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font" Target="fonts/font1.fntdata"/><Relationship Id="rId55" Type="http://schemas.openxmlformats.org/officeDocument/2006/relationships/font" Target="fonts/font6.fntdata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font" Target="fonts/font4.fntdata"/><Relationship Id="rId58" Type="http://schemas.openxmlformats.org/officeDocument/2006/relationships/presProps" Target="presProps.xml"/><Relationship Id="rId5" Type="http://schemas.openxmlformats.org/officeDocument/2006/relationships/slide" Target="slides/slide2.xml"/><Relationship Id="rId61" Type="http://schemas.openxmlformats.org/officeDocument/2006/relationships/tableStyles" Target="tableStyles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font" Target="fonts/font7.fntdata"/><Relationship Id="rId8" Type="http://schemas.openxmlformats.org/officeDocument/2006/relationships/slide" Target="slides/slide5.xml"/><Relationship Id="rId51" Type="http://schemas.openxmlformats.org/officeDocument/2006/relationships/font" Target="fonts/font2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viewProps" Target="viewProps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notesMaster" Target="notesMasters/notesMaster1.xml"/><Relationship Id="rId57" Type="http://schemas.openxmlformats.org/officeDocument/2006/relationships/font" Target="fonts/font8.fntdata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font" Target="fonts/font3.fntdata"/><Relationship Id="rId60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6F43135-9334-437A-A389-7561FA59543D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8354D037-A337-48A0-8AB5-BEB1D114A2DC}">
      <dgm:prSet/>
      <dgm:spPr/>
      <dgm:t>
        <a:bodyPr/>
        <a:lstStyle/>
        <a:p>
          <a:r>
            <a:rPr lang="en-US" b="1" i="0" baseline="0"/>
            <a:t>Secure User Authentication:</a:t>
          </a:r>
          <a:r>
            <a:rPr lang="en-US" b="0" i="0" baseline="0"/>
            <a:t> Email/password login flow with Firebase Auth.</a:t>
          </a:r>
          <a:endParaRPr lang="en-US"/>
        </a:p>
      </dgm:t>
    </dgm:pt>
    <dgm:pt modelId="{A89B33C4-D8A1-4ADD-B10C-49EB6C0E835D}" type="parTrans" cxnId="{03704689-C01E-4320-8DED-4E20905F0593}">
      <dgm:prSet/>
      <dgm:spPr/>
      <dgm:t>
        <a:bodyPr/>
        <a:lstStyle/>
        <a:p>
          <a:endParaRPr lang="en-US"/>
        </a:p>
      </dgm:t>
    </dgm:pt>
    <dgm:pt modelId="{6AF8F70A-AAAB-4DA3-966D-CA84DA757C85}" type="sibTrans" cxnId="{03704689-C01E-4320-8DED-4E20905F0593}">
      <dgm:prSet/>
      <dgm:spPr/>
      <dgm:t>
        <a:bodyPr/>
        <a:lstStyle/>
        <a:p>
          <a:endParaRPr lang="en-US"/>
        </a:p>
      </dgm:t>
    </dgm:pt>
    <dgm:pt modelId="{85B9B741-9454-4F2C-AC58-1F96165FB9B4}">
      <dgm:prSet/>
      <dgm:spPr/>
      <dgm:t>
        <a:bodyPr/>
        <a:lstStyle/>
        <a:p>
          <a:r>
            <a:rPr lang="en-US" b="1" i="0" baseline="0"/>
            <a:t>Full Game Management:</a:t>
          </a:r>
          <a:r>
            <a:rPr lang="en-US" b="0" i="0" baseline="0"/>
            <a:t> Users can create, join, and manage pickleball games with real-time score tracking.</a:t>
          </a:r>
          <a:endParaRPr lang="en-US"/>
        </a:p>
      </dgm:t>
    </dgm:pt>
    <dgm:pt modelId="{58122D8A-B6D3-4FC0-826C-C0732BABE628}" type="parTrans" cxnId="{07D2BDF7-C1E8-470C-96E8-047050EF31A9}">
      <dgm:prSet/>
      <dgm:spPr/>
      <dgm:t>
        <a:bodyPr/>
        <a:lstStyle/>
        <a:p>
          <a:endParaRPr lang="en-US"/>
        </a:p>
      </dgm:t>
    </dgm:pt>
    <dgm:pt modelId="{9EC37216-DFBC-44CD-9C3C-CDDCD3E97075}" type="sibTrans" cxnId="{07D2BDF7-C1E8-470C-96E8-047050EF31A9}">
      <dgm:prSet/>
      <dgm:spPr/>
      <dgm:t>
        <a:bodyPr/>
        <a:lstStyle/>
        <a:p>
          <a:endParaRPr lang="en-US"/>
        </a:p>
      </dgm:t>
    </dgm:pt>
    <dgm:pt modelId="{F07148F2-8879-42D6-88A9-48FF47B0E33E}">
      <dgm:prSet/>
      <dgm:spPr/>
      <dgm:t>
        <a:bodyPr/>
        <a:lstStyle/>
        <a:p>
          <a:r>
            <a:rPr lang="en-US" b="1" i="0" baseline="0"/>
            <a:t>Advanced Tournament System:</a:t>
          </a:r>
          <a:r>
            <a:rPr lang="en-US" b="0" i="0" baseline="0"/>
            <a:t> Complete tournament lifecycle support, including automated bracket generation and skill-based player matching using background processing (Isolates) for optimal performance.</a:t>
          </a:r>
          <a:endParaRPr lang="en-US"/>
        </a:p>
      </dgm:t>
    </dgm:pt>
    <dgm:pt modelId="{267EBA45-FE40-4AB6-B349-4E539B42BC40}" type="parTrans" cxnId="{E39CF18C-7997-4BC2-A0CE-D68196E508D0}">
      <dgm:prSet/>
      <dgm:spPr/>
      <dgm:t>
        <a:bodyPr/>
        <a:lstStyle/>
        <a:p>
          <a:endParaRPr lang="en-US"/>
        </a:p>
      </dgm:t>
    </dgm:pt>
    <dgm:pt modelId="{5F3CE5CB-B189-4349-B8B9-0B7310420A38}" type="sibTrans" cxnId="{E39CF18C-7997-4BC2-A0CE-D68196E508D0}">
      <dgm:prSet/>
      <dgm:spPr/>
      <dgm:t>
        <a:bodyPr/>
        <a:lstStyle/>
        <a:p>
          <a:endParaRPr lang="en-US"/>
        </a:p>
      </dgm:t>
    </dgm:pt>
    <dgm:pt modelId="{CF3C5A54-A2E3-4034-AF35-55037F3E20DB}">
      <dgm:prSet/>
      <dgm:spPr/>
      <dgm:t>
        <a:bodyPr/>
        <a:lstStyle/>
        <a:p>
          <a:r>
            <a:rPr lang="en-US" b="1" i="0" baseline="0"/>
            <a:t>Centralized Management:</a:t>
          </a:r>
          <a:r>
            <a:rPr lang="en-US" b="0" i="0" baseline="0"/>
            <a:t> Systems for managing players, profiles, venues, and courts.</a:t>
          </a:r>
          <a:endParaRPr lang="en-US"/>
        </a:p>
      </dgm:t>
    </dgm:pt>
    <dgm:pt modelId="{1A9C7053-B69E-4D2D-B041-88E811B741F7}" type="parTrans" cxnId="{313880C1-4042-46FE-AB84-A956241EF012}">
      <dgm:prSet/>
      <dgm:spPr/>
      <dgm:t>
        <a:bodyPr/>
        <a:lstStyle/>
        <a:p>
          <a:endParaRPr lang="en-US"/>
        </a:p>
      </dgm:t>
    </dgm:pt>
    <dgm:pt modelId="{453C6BC7-6E72-4CA5-84EF-1FC7693DE920}" type="sibTrans" cxnId="{313880C1-4042-46FE-AB84-A956241EF012}">
      <dgm:prSet/>
      <dgm:spPr/>
      <dgm:t>
        <a:bodyPr/>
        <a:lstStyle/>
        <a:p>
          <a:endParaRPr lang="en-US"/>
        </a:p>
      </dgm:t>
    </dgm:pt>
    <dgm:pt modelId="{3FC47AD2-9B98-4A74-9E75-9DC1984B7D95}">
      <dgm:prSet/>
      <dgm:spPr/>
      <dgm:t>
        <a:bodyPr/>
        <a:lstStyle/>
        <a:p>
          <a:r>
            <a:rPr lang="en-US" b="1" i="0" baseline="0"/>
            <a:t>Cross-Platform Compatibility:</a:t>
          </a:r>
          <a:r>
            <a:rPr lang="en-US" b="0" i="0" baseline="0"/>
            <a:t> A single codebase supports iOS, Android, Web, and Desktop platforms.</a:t>
          </a:r>
          <a:endParaRPr lang="en-US"/>
        </a:p>
      </dgm:t>
    </dgm:pt>
    <dgm:pt modelId="{8B63E3E6-DF48-454D-ABEF-EA019E6F9EEF}" type="parTrans" cxnId="{1567CFB2-4D10-4A1D-8C08-A31B20980B85}">
      <dgm:prSet/>
      <dgm:spPr/>
      <dgm:t>
        <a:bodyPr/>
        <a:lstStyle/>
        <a:p>
          <a:endParaRPr lang="en-US"/>
        </a:p>
      </dgm:t>
    </dgm:pt>
    <dgm:pt modelId="{1E833F7C-FB35-41D4-A3F6-BBEEF0EFB82D}" type="sibTrans" cxnId="{1567CFB2-4D10-4A1D-8C08-A31B20980B85}">
      <dgm:prSet/>
      <dgm:spPr/>
      <dgm:t>
        <a:bodyPr/>
        <a:lstStyle/>
        <a:p>
          <a:endParaRPr lang="en-US"/>
        </a:p>
      </dgm:t>
    </dgm:pt>
    <dgm:pt modelId="{E4DCE1F9-29FB-49BF-ADE0-378327AC4B9D}" type="pres">
      <dgm:prSet presAssocID="{C6F43135-9334-437A-A389-7561FA59543D}" presName="linear" presStyleCnt="0">
        <dgm:presLayoutVars>
          <dgm:animLvl val="lvl"/>
          <dgm:resizeHandles val="exact"/>
        </dgm:presLayoutVars>
      </dgm:prSet>
      <dgm:spPr/>
    </dgm:pt>
    <dgm:pt modelId="{952FB4EF-7D4B-4BD6-A433-F6A64FA5F5F1}" type="pres">
      <dgm:prSet presAssocID="{8354D037-A337-48A0-8AB5-BEB1D114A2DC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34597DA2-DD72-4E6E-B627-82FCB4DD61C1}" type="pres">
      <dgm:prSet presAssocID="{6AF8F70A-AAAB-4DA3-966D-CA84DA757C85}" presName="spacer" presStyleCnt="0"/>
      <dgm:spPr/>
    </dgm:pt>
    <dgm:pt modelId="{92F2E2AF-21BE-4D24-AD6A-B43CC04A4D83}" type="pres">
      <dgm:prSet presAssocID="{85B9B741-9454-4F2C-AC58-1F96165FB9B4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5EAAB7ED-8AA5-474C-8561-AF06DF3769C2}" type="pres">
      <dgm:prSet presAssocID="{9EC37216-DFBC-44CD-9C3C-CDDCD3E97075}" presName="spacer" presStyleCnt="0"/>
      <dgm:spPr/>
    </dgm:pt>
    <dgm:pt modelId="{CD6B546C-C1A8-4E7A-8580-A4B3D7B2AF61}" type="pres">
      <dgm:prSet presAssocID="{F07148F2-8879-42D6-88A9-48FF47B0E33E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43885ED0-29EC-49D5-9CA2-2CEB1A554056}" type="pres">
      <dgm:prSet presAssocID="{5F3CE5CB-B189-4349-B8B9-0B7310420A38}" presName="spacer" presStyleCnt="0"/>
      <dgm:spPr/>
    </dgm:pt>
    <dgm:pt modelId="{86A85E1D-DE59-41BC-9D92-708EAE567DBC}" type="pres">
      <dgm:prSet presAssocID="{CF3C5A54-A2E3-4034-AF35-55037F3E20DB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C37CF760-C2BC-4145-A905-AD9528974C36}" type="pres">
      <dgm:prSet presAssocID="{453C6BC7-6E72-4CA5-84EF-1FC7693DE920}" presName="spacer" presStyleCnt="0"/>
      <dgm:spPr/>
    </dgm:pt>
    <dgm:pt modelId="{F6823BBB-B84E-4016-BA02-0F840D2EADAF}" type="pres">
      <dgm:prSet presAssocID="{3FC47AD2-9B98-4A74-9E75-9DC1984B7D95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601C8207-317C-4D14-BF63-B005A5B5441F}" type="presOf" srcId="{85B9B741-9454-4F2C-AC58-1F96165FB9B4}" destId="{92F2E2AF-21BE-4D24-AD6A-B43CC04A4D83}" srcOrd="0" destOrd="0" presId="urn:microsoft.com/office/officeart/2005/8/layout/vList2"/>
    <dgm:cxn modelId="{8617290D-2263-494A-9AE0-F56D3BA5EB1A}" type="presOf" srcId="{3FC47AD2-9B98-4A74-9E75-9DC1984B7D95}" destId="{F6823BBB-B84E-4016-BA02-0F840D2EADAF}" srcOrd="0" destOrd="0" presId="urn:microsoft.com/office/officeart/2005/8/layout/vList2"/>
    <dgm:cxn modelId="{03704689-C01E-4320-8DED-4E20905F0593}" srcId="{C6F43135-9334-437A-A389-7561FA59543D}" destId="{8354D037-A337-48A0-8AB5-BEB1D114A2DC}" srcOrd="0" destOrd="0" parTransId="{A89B33C4-D8A1-4ADD-B10C-49EB6C0E835D}" sibTransId="{6AF8F70A-AAAB-4DA3-966D-CA84DA757C85}"/>
    <dgm:cxn modelId="{E39CF18C-7997-4BC2-A0CE-D68196E508D0}" srcId="{C6F43135-9334-437A-A389-7561FA59543D}" destId="{F07148F2-8879-42D6-88A9-48FF47B0E33E}" srcOrd="2" destOrd="0" parTransId="{267EBA45-FE40-4AB6-B349-4E539B42BC40}" sibTransId="{5F3CE5CB-B189-4349-B8B9-0B7310420A38}"/>
    <dgm:cxn modelId="{F8EE5395-36FE-4C82-BF1F-FCD613A3985E}" type="presOf" srcId="{8354D037-A337-48A0-8AB5-BEB1D114A2DC}" destId="{952FB4EF-7D4B-4BD6-A433-F6A64FA5F5F1}" srcOrd="0" destOrd="0" presId="urn:microsoft.com/office/officeart/2005/8/layout/vList2"/>
    <dgm:cxn modelId="{36D13C9F-CE4E-4BE9-8C40-ACEF34CCF4F9}" type="presOf" srcId="{CF3C5A54-A2E3-4034-AF35-55037F3E20DB}" destId="{86A85E1D-DE59-41BC-9D92-708EAE567DBC}" srcOrd="0" destOrd="0" presId="urn:microsoft.com/office/officeart/2005/8/layout/vList2"/>
    <dgm:cxn modelId="{1567CFB2-4D10-4A1D-8C08-A31B20980B85}" srcId="{C6F43135-9334-437A-A389-7561FA59543D}" destId="{3FC47AD2-9B98-4A74-9E75-9DC1984B7D95}" srcOrd="4" destOrd="0" parTransId="{8B63E3E6-DF48-454D-ABEF-EA019E6F9EEF}" sibTransId="{1E833F7C-FB35-41D4-A3F6-BBEEF0EFB82D}"/>
    <dgm:cxn modelId="{313880C1-4042-46FE-AB84-A956241EF012}" srcId="{C6F43135-9334-437A-A389-7561FA59543D}" destId="{CF3C5A54-A2E3-4034-AF35-55037F3E20DB}" srcOrd="3" destOrd="0" parTransId="{1A9C7053-B69E-4D2D-B041-88E811B741F7}" sibTransId="{453C6BC7-6E72-4CA5-84EF-1FC7693DE920}"/>
    <dgm:cxn modelId="{0CF521C6-590B-427C-BE42-986364944CA9}" type="presOf" srcId="{C6F43135-9334-437A-A389-7561FA59543D}" destId="{E4DCE1F9-29FB-49BF-ADE0-378327AC4B9D}" srcOrd="0" destOrd="0" presId="urn:microsoft.com/office/officeart/2005/8/layout/vList2"/>
    <dgm:cxn modelId="{07D2BDF7-C1E8-470C-96E8-047050EF31A9}" srcId="{C6F43135-9334-437A-A389-7561FA59543D}" destId="{85B9B741-9454-4F2C-AC58-1F96165FB9B4}" srcOrd="1" destOrd="0" parTransId="{58122D8A-B6D3-4FC0-826C-C0732BABE628}" sibTransId="{9EC37216-DFBC-44CD-9C3C-CDDCD3E97075}"/>
    <dgm:cxn modelId="{A22D2CFA-5756-4A16-80F4-D2D02F254F23}" type="presOf" srcId="{F07148F2-8879-42D6-88A9-48FF47B0E33E}" destId="{CD6B546C-C1A8-4E7A-8580-A4B3D7B2AF61}" srcOrd="0" destOrd="0" presId="urn:microsoft.com/office/officeart/2005/8/layout/vList2"/>
    <dgm:cxn modelId="{87333C2E-C47C-416E-BF77-9243F1B28113}" type="presParOf" srcId="{E4DCE1F9-29FB-49BF-ADE0-378327AC4B9D}" destId="{952FB4EF-7D4B-4BD6-A433-F6A64FA5F5F1}" srcOrd="0" destOrd="0" presId="urn:microsoft.com/office/officeart/2005/8/layout/vList2"/>
    <dgm:cxn modelId="{BFFF8504-2DAF-471A-A866-314B30B51D70}" type="presParOf" srcId="{E4DCE1F9-29FB-49BF-ADE0-378327AC4B9D}" destId="{34597DA2-DD72-4E6E-B627-82FCB4DD61C1}" srcOrd="1" destOrd="0" presId="urn:microsoft.com/office/officeart/2005/8/layout/vList2"/>
    <dgm:cxn modelId="{3A2581F7-FFD2-49D5-923C-5E38992DE21D}" type="presParOf" srcId="{E4DCE1F9-29FB-49BF-ADE0-378327AC4B9D}" destId="{92F2E2AF-21BE-4D24-AD6A-B43CC04A4D83}" srcOrd="2" destOrd="0" presId="urn:microsoft.com/office/officeart/2005/8/layout/vList2"/>
    <dgm:cxn modelId="{7AB78612-5EF8-4B31-8E88-1AAC0289A1C5}" type="presParOf" srcId="{E4DCE1F9-29FB-49BF-ADE0-378327AC4B9D}" destId="{5EAAB7ED-8AA5-474C-8561-AF06DF3769C2}" srcOrd="3" destOrd="0" presId="urn:microsoft.com/office/officeart/2005/8/layout/vList2"/>
    <dgm:cxn modelId="{724E376A-5073-4753-90B5-9A33CE88D5BD}" type="presParOf" srcId="{E4DCE1F9-29FB-49BF-ADE0-378327AC4B9D}" destId="{CD6B546C-C1A8-4E7A-8580-A4B3D7B2AF61}" srcOrd="4" destOrd="0" presId="urn:microsoft.com/office/officeart/2005/8/layout/vList2"/>
    <dgm:cxn modelId="{CBDBB96D-261E-4501-9FA4-E957FFEF9BE0}" type="presParOf" srcId="{E4DCE1F9-29FB-49BF-ADE0-378327AC4B9D}" destId="{43885ED0-29EC-49D5-9CA2-2CEB1A554056}" srcOrd="5" destOrd="0" presId="urn:microsoft.com/office/officeart/2005/8/layout/vList2"/>
    <dgm:cxn modelId="{0091263F-B2F8-4BBF-BD54-0BFCA5380884}" type="presParOf" srcId="{E4DCE1F9-29FB-49BF-ADE0-378327AC4B9D}" destId="{86A85E1D-DE59-41BC-9D92-708EAE567DBC}" srcOrd="6" destOrd="0" presId="urn:microsoft.com/office/officeart/2005/8/layout/vList2"/>
    <dgm:cxn modelId="{0441BE13-DB53-4D5F-B40C-5F7A1BE9B219}" type="presParOf" srcId="{E4DCE1F9-29FB-49BF-ADE0-378327AC4B9D}" destId="{C37CF760-C2BC-4145-A905-AD9528974C36}" srcOrd="7" destOrd="0" presId="urn:microsoft.com/office/officeart/2005/8/layout/vList2"/>
    <dgm:cxn modelId="{047E82E9-B310-444E-BA6E-D2427A80BA75}" type="presParOf" srcId="{E4DCE1F9-29FB-49BF-ADE0-378327AC4B9D}" destId="{F6823BBB-B84E-4016-BA02-0F840D2EADAF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2CAC929-ED92-4DE0-8E03-B87F8C7816EB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E40C45B5-FE99-431B-A66D-ADA75D9E865E}">
      <dgm:prSet/>
      <dgm:spPr/>
      <dgm:t>
        <a:bodyPr/>
        <a:lstStyle/>
        <a:p>
          <a:r>
            <a:rPr lang="en-US" b="1" i="0"/>
            <a:t>Future Development</a:t>
          </a:r>
          <a:endParaRPr lang="en-US"/>
        </a:p>
      </dgm:t>
    </dgm:pt>
    <dgm:pt modelId="{5AAB135D-10F3-48BB-AF57-AF40251356AD}" type="parTrans" cxnId="{BCA6D455-1AFC-4FBD-A672-28680CD47FA8}">
      <dgm:prSet/>
      <dgm:spPr/>
      <dgm:t>
        <a:bodyPr/>
        <a:lstStyle/>
        <a:p>
          <a:endParaRPr lang="en-US"/>
        </a:p>
      </dgm:t>
    </dgm:pt>
    <dgm:pt modelId="{845A7D83-DFAE-4928-921C-836A37B62C57}" type="sibTrans" cxnId="{BCA6D455-1AFC-4FBD-A672-28680CD47FA8}">
      <dgm:prSet/>
      <dgm:spPr/>
      <dgm:t>
        <a:bodyPr/>
        <a:lstStyle/>
        <a:p>
          <a:endParaRPr lang="en-US"/>
        </a:p>
      </dgm:t>
    </dgm:pt>
    <dgm:pt modelId="{E8FCD1A6-65EC-498F-8879-AA01B37A88DC}" type="pres">
      <dgm:prSet presAssocID="{E2CAC929-ED92-4DE0-8E03-B87F8C7816EB}" presName="linearFlow" presStyleCnt="0">
        <dgm:presLayoutVars>
          <dgm:dir/>
          <dgm:resizeHandles val="exact"/>
        </dgm:presLayoutVars>
      </dgm:prSet>
      <dgm:spPr/>
    </dgm:pt>
    <dgm:pt modelId="{1E93F110-1E13-4CB2-92BF-1B2668D671BF}" type="pres">
      <dgm:prSet presAssocID="{E40C45B5-FE99-431B-A66D-ADA75D9E865E}" presName="composite" presStyleCnt="0"/>
      <dgm:spPr/>
    </dgm:pt>
    <dgm:pt modelId="{E811AF14-32E9-4D05-895F-F721FB8ABD36}" type="pres">
      <dgm:prSet presAssocID="{E40C45B5-FE99-431B-A66D-ADA75D9E865E}" presName="imgShp" presStyleLbl="fgImgPlace1" presStyleIdx="0" presStyleCnt="1"/>
      <dgm:spPr/>
    </dgm:pt>
    <dgm:pt modelId="{A4C08106-4456-4F11-B46E-A003C1F670A3}" type="pres">
      <dgm:prSet presAssocID="{E40C45B5-FE99-431B-A66D-ADA75D9E865E}" presName="txShp" presStyleLbl="node1" presStyleIdx="0" presStyleCnt="1">
        <dgm:presLayoutVars>
          <dgm:bulletEnabled val="1"/>
        </dgm:presLayoutVars>
      </dgm:prSet>
      <dgm:spPr/>
    </dgm:pt>
  </dgm:ptLst>
  <dgm:cxnLst>
    <dgm:cxn modelId="{BCA6D455-1AFC-4FBD-A672-28680CD47FA8}" srcId="{E2CAC929-ED92-4DE0-8E03-B87F8C7816EB}" destId="{E40C45B5-FE99-431B-A66D-ADA75D9E865E}" srcOrd="0" destOrd="0" parTransId="{5AAB135D-10F3-48BB-AF57-AF40251356AD}" sibTransId="{845A7D83-DFAE-4928-921C-836A37B62C57}"/>
    <dgm:cxn modelId="{7E6394CF-24AF-4819-8CDF-71C34F1E039C}" type="presOf" srcId="{E40C45B5-FE99-431B-A66D-ADA75D9E865E}" destId="{A4C08106-4456-4F11-B46E-A003C1F670A3}" srcOrd="0" destOrd="0" presId="urn:microsoft.com/office/officeart/2005/8/layout/vList3"/>
    <dgm:cxn modelId="{806D74F6-9B2B-4935-9BC9-A4FA9C7298FF}" type="presOf" srcId="{E2CAC929-ED92-4DE0-8E03-B87F8C7816EB}" destId="{E8FCD1A6-65EC-498F-8879-AA01B37A88DC}" srcOrd="0" destOrd="0" presId="urn:microsoft.com/office/officeart/2005/8/layout/vList3"/>
    <dgm:cxn modelId="{D90DA194-2677-427B-A2D0-7F5A281A87A6}" type="presParOf" srcId="{E8FCD1A6-65EC-498F-8879-AA01B37A88DC}" destId="{1E93F110-1E13-4CB2-92BF-1B2668D671BF}" srcOrd="0" destOrd="0" presId="urn:microsoft.com/office/officeart/2005/8/layout/vList3"/>
    <dgm:cxn modelId="{59993A4A-1D5B-452B-9C03-9270BFAB8B8C}" type="presParOf" srcId="{1E93F110-1E13-4CB2-92BF-1B2668D671BF}" destId="{E811AF14-32E9-4D05-895F-F721FB8ABD36}" srcOrd="0" destOrd="0" presId="urn:microsoft.com/office/officeart/2005/8/layout/vList3"/>
    <dgm:cxn modelId="{D402C299-A6EF-4DC9-84E1-6D99743BA041}" type="presParOf" srcId="{1E93F110-1E13-4CB2-92BF-1B2668D671BF}" destId="{A4C08106-4456-4F11-B46E-A003C1F670A3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A321D5A-1CA4-463E-9A44-122C286C8D21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9A85BE76-F66D-42C3-A6E8-BEDDF3F02732}">
      <dgm:prSet/>
      <dgm:spPr/>
      <dgm:t>
        <a:bodyPr/>
        <a:lstStyle/>
        <a:p>
          <a:r>
            <a:rPr lang="en-US" b="1" i="0"/>
            <a:t>How do you plan to develop further?</a:t>
          </a:r>
          <a:endParaRPr lang="en-US"/>
        </a:p>
      </dgm:t>
    </dgm:pt>
    <dgm:pt modelId="{31CFE3E3-263B-4809-A761-2AC4C585858D}" type="parTrans" cxnId="{09FB030C-1CA0-4286-9ACC-227673F41BD2}">
      <dgm:prSet/>
      <dgm:spPr/>
      <dgm:t>
        <a:bodyPr/>
        <a:lstStyle/>
        <a:p>
          <a:endParaRPr lang="en-US"/>
        </a:p>
      </dgm:t>
    </dgm:pt>
    <dgm:pt modelId="{157B6DD0-CC31-4635-B1F7-9E89F53B12D1}" type="sibTrans" cxnId="{09FB030C-1CA0-4286-9ACC-227673F41BD2}">
      <dgm:prSet/>
      <dgm:spPr/>
      <dgm:t>
        <a:bodyPr/>
        <a:lstStyle/>
        <a:p>
          <a:endParaRPr lang="en-US"/>
        </a:p>
      </dgm:t>
    </dgm:pt>
    <dgm:pt modelId="{DB6086E5-37BE-4BF7-848A-F0A22E4C726F}">
      <dgm:prSet/>
      <dgm:spPr/>
      <dgm:t>
        <a:bodyPr/>
        <a:lstStyle/>
        <a:p>
          <a:r>
            <a:rPr lang="en-US" b="1" i="0"/>
            <a:t>Social Features:</a:t>
          </a:r>
          <a:r>
            <a:rPr lang="en-US" b="0" i="0"/>
            <a:t> Implement friend connections, direct messaging, and social gameplay sharing.</a:t>
          </a:r>
          <a:endParaRPr lang="en-US"/>
        </a:p>
      </dgm:t>
    </dgm:pt>
    <dgm:pt modelId="{9CCAE946-1929-41A9-816F-25B39A9BCA80}" type="parTrans" cxnId="{B8C1F25C-7876-409B-B3B8-5B723BE77D41}">
      <dgm:prSet/>
      <dgm:spPr/>
      <dgm:t>
        <a:bodyPr/>
        <a:lstStyle/>
        <a:p>
          <a:endParaRPr lang="en-US"/>
        </a:p>
      </dgm:t>
    </dgm:pt>
    <dgm:pt modelId="{E7677D6B-2E91-4F7C-BCB5-591B6883D9A4}" type="sibTrans" cxnId="{B8C1F25C-7876-409B-B3B8-5B723BE77D41}">
      <dgm:prSet/>
      <dgm:spPr/>
      <dgm:t>
        <a:bodyPr/>
        <a:lstStyle/>
        <a:p>
          <a:endParaRPr lang="en-US"/>
        </a:p>
      </dgm:t>
    </dgm:pt>
    <dgm:pt modelId="{D2232FD6-191E-4A25-BC64-2D1EC3901940}">
      <dgm:prSet/>
      <dgm:spPr/>
      <dgm:t>
        <a:bodyPr/>
        <a:lstStyle/>
        <a:p>
          <a:r>
            <a:rPr lang="en-US" b="1" i="0"/>
            <a:t>Advanced Analytics:</a:t>
          </a:r>
          <a:r>
            <a:rPr lang="en-US" b="0" i="0"/>
            <a:t> Provide players with detailed performance tracking and data-driven insights.</a:t>
          </a:r>
          <a:endParaRPr lang="en-US"/>
        </a:p>
      </dgm:t>
    </dgm:pt>
    <dgm:pt modelId="{79614E7A-5F5C-43FC-983E-73F94A3774D5}" type="parTrans" cxnId="{EAFB41CB-4970-406D-ADD1-00EC6921E05E}">
      <dgm:prSet/>
      <dgm:spPr/>
      <dgm:t>
        <a:bodyPr/>
        <a:lstStyle/>
        <a:p>
          <a:endParaRPr lang="en-US"/>
        </a:p>
      </dgm:t>
    </dgm:pt>
    <dgm:pt modelId="{3954981F-CA86-401E-A3DA-45C4198D484D}" type="sibTrans" cxnId="{EAFB41CB-4970-406D-ADD1-00EC6921E05E}">
      <dgm:prSet/>
      <dgm:spPr/>
      <dgm:t>
        <a:bodyPr/>
        <a:lstStyle/>
        <a:p>
          <a:endParaRPr lang="en-US"/>
        </a:p>
      </dgm:t>
    </dgm:pt>
    <dgm:pt modelId="{3907D9CF-3810-47F3-900D-46A1C21A9B09}">
      <dgm:prSet/>
      <dgm:spPr/>
      <dgm:t>
        <a:bodyPr/>
        <a:lstStyle/>
        <a:p>
          <a:r>
            <a:rPr lang="en-US" b="1" i="0"/>
            <a:t>Push Notifications:</a:t>
          </a:r>
          <a:r>
            <a:rPr lang="en-US" b="0" i="0"/>
            <a:t> Add reminders for upcoming games and real-time tournament updates.</a:t>
          </a:r>
          <a:endParaRPr lang="en-US"/>
        </a:p>
      </dgm:t>
    </dgm:pt>
    <dgm:pt modelId="{8E3E24B0-A991-43C1-8109-454A410CB3D5}" type="parTrans" cxnId="{8303A887-F87E-4C67-A187-34D902112F4B}">
      <dgm:prSet/>
      <dgm:spPr/>
      <dgm:t>
        <a:bodyPr/>
        <a:lstStyle/>
        <a:p>
          <a:endParaRPr lang="en-US"/>
        </a:p>
      </dgm:t>
    </dgm:pt>
    <dgm:pt modelId="{D7C7C9D4-2DE0-4480-B022-70656F108335}" type="sibTrans" cxnId="{8303A887-F87E-4C67-A187-34D902112F4B}">
      <dgm:prSet/>
      <dgm:spPr/>
      <dgm:t>
        <a:bodyPr/>
        <a:lstStyle/>
        <a:p>
          <a:endParaRPr lang="en-US"/>
        </a:p>
      </dgm:t>
    </dgm:pt>
    <dgm:pt modelId="{3C21455F-FE97-4365-9D35-F91E89ECC4AC}">
      <dgm:prSet/>
      <dgm:spPr/>
      <dgm:t>
        <a:bodyPr/>
        <a:lstStyle/>
        <a:p>
          <a:r>
            <a:rPr lang="en-US" b="1" i="0"/>
            <a:t>AI-Powered Matching:</a:t>
          </a:r>
          <a:r>
            <a:rPr lang="en-US" b="0" i="0"/>
            <a:t> Utilize machine learning to enhance the skill-based player matching algorithm.</a:t>
          </a:r>
          <a:endParaRPr lang="en-US"/>
        </a:p>
      </dgm:t>
    </dgm:pt>
    <dgm:pt modelId="{5B200BBA-766C-4825-A6AC-8B187CA89B84}" type="parTrans" cxnId="{C3DE2D9C-C6CC-496A-99A0-F25B0B09110F}">
      <dgm:prSet/>
      <dgm:spPr/>
      <dgm:t>
        <a:bodyPr/>
        <a:lstStyle/>
        <a:p>
          <a:endParaRPr lang="en-US"/>
        </a:p>
      </dgm:t>
    </dgm:pt>
    <dgm:pt modelId="{9F183E75-6CF2-4172-BB09-59B7E63FD0C7}" type="sibTrans" cxnId="{C3DE2D9C-C6CC-496A-99A0-F25B0B09110F}">
      <dgm:prSet/>
      <dgm:spPr/>
      <dgm:t>
        <a:bodyPr/>
        <a:lstStyle/>
        <a:p>
          <a:endParaRPr lang="en-US"/>
        </a:p>
      </dgm:t>
    </dgm:pt>
    <dgm:pt modelId="{AAF31A31-AE59-458C-8775-C1946F4DD116}">
      <dgm:prSet/>
      <dgm:spPr/>
      <dgm:t>
        <a:bodyPr/>
        <a:lstStyle/>
        <a:p>
          <a:r>
            <a:rPr lang="en-US" b="1" i="0"/>
            <a:t>Internationalization:</a:t>
          </a:r>
          <a:r>
            <a:rPr lang="en-US" b="0" i="0"/>
            <a:t> Add multi-language support to broaden the user base.</a:t>
          </a:r>
          <a:endParaRPr lang="en-US"/>
        </a:p>
      </dgm:t>
    </dgm:pt>
    <dgm:pt modelId="{1186716B-F93B-421F-867D-DD163097CA59}" type="parTrans" cxnId="{A2B0F6D8-C036-4C78-B8EA-9DE08C47B64A}">
      <dgm:prSet/>
      <dgm:spPr/>
      <dgm:t>
        <a:bodyPr/>
        <a:lstStyle/>
        <a:p>
          <a:endParaRPr lang="en-US"/>
        </a:p>
      </dgm:t>
    </dgm:pt>
    <dgm:pt modelId="{DC74AF4B-001B-4431-8953-2D074D308E08}" type="sibTrans" cxnId="{A2B0F6D8-C036-4C78-B8EA-9DE08C47B64A}">
      <dgm:prSet/>
      <dgm:spPr/>
      <dgm:t>
        <a:bodyPr/>
        <a:lstStyle/>
        <a:p>
          <a:endParaRPr lang="en-US"/>
        </a:p>
      </dgm:t>
    </dgm:pt>
    <dgm:pt modelId="{FBD865DC-78D0-4AC9-BC51-E638A085F6E9}" type="pres">
      <dgm:prSet presAssocID="{EA321D5A-1CA4-463E-9A44-122C286C8D21}" presName="Name0" presStyleCnt="0">
        <dgm:presLayoutVars>
          <dgm:dir/>
          <dgm:animLvl val="lvl"/>
          <dgm:resizeHandles val="exact"/>
        </dgm:presLayoutVars>
      </dgm:prSet>
      <dgm:spPr/>
    </dgm:pt>
    <dgm:pt modelId="{EE2079C8-8B5D-4BA0-9B1B-549F49E76FD4}" type="pres">
      <dgm:prSet presAssocID="{9A85BE76-F66D-42C3-A6E8-BEDDF3F02732}" presName="linNode" presStyleCnt="0"/>
      <dgm:spPr/>
    </dgm:pt>
    <dgm:pt modelId="{E11A83DA-D0D2-4ED3-881F-D8DD0A58A357}" type="pres">
      <dgm:prSet presAssocID="{9A85BE76-F66D-42C3-A6E8-BEDDF3F02732}" presName="parentText" presStyleLbl="node1" presStyleIdx="0" presStyleCnt="6">
        <dgm:presLayoutVars>
          <dgm:chMax val="1"/>
          <dgm:bulletEnabled val="1"/>
        </dgm:presLayoutVars>
      </dgm:prSet>
      <dgm:spPr/>
    </dgm:pt>
    <dgm:pt modelId="{67A63BE1-3EFE-4A70-9FEA-7BD7A1BE5148}" type="pres">
      <dgm:prSet presAssocID="{157B6DD0-CC31-4635-B1F7-9E89F53B12D1}" presName="sp" presStyleCnt="0"/>
      <dgm:spPr/>
    </dgm:pt>
    <dgm:pt modelId="{1127734E-50AF-435E-806B-01B24E08D023}" type="pres">
      <dgm:prSet presAssocID="{DB6086E5-37BE-4BF7-848A-F0A22E4C726F}" presName="linNode" presStyleCnt="0"/>
      <dgm:spPr/>
    </dgm:pt>
    <dgm:pt modelId="{DCEE778E-3B2F-4768-8D10-2D4522A95593}" type="pres">
      <dgm:prSet presAssocID="{DB6086E5-37BE-4BF7-848A-F0A22E4C726F}" presName="parentText" presStyleLbl="node1" presStyleIdx="1" presStyleCnt="6">
        <dgm:presLayoutVars>
          <dgm:chMax val="1"/>
          <dgm:bulletEnabled val="1"/>
        </dgm:presLayoutVars>
      </dgm:prSet>
      <dgm:spPr/>
    </dgm:pt>
    <dgm:pt modelId="{EB95FCCC-F2C2-4CF5-B74C-CB819084CE2D}" type="pres">
      <dgm:prSet presAssocID="{E7677D6B-2E91-4F7C-BCB5-591B6883D9A4}" presName="sp" presStyleCnt="0"/>
      <dgm:spPr/>
    </dgm:pt>
    <dgm:pt modelId="{3953E024-AAC7-40C6-B304-494734387E2C}" type="pres">
      <dgm:prSet presAssocID="{D2232FD6-191E-4A25-BC64-2D1EC3901940}" presName="linNode" presStyleCnt="0"/>
      <dgm:spPr/>
    </dgm:pt>
    <dgm:pt modelId="{17A811D2-51E6-4953-8DB6-C10E27F47E25}" type="pres">
      <dgm:prSet presAssocID="{D2232FD6-191E-4A25-BC64-2D1EC3901940}" presName="parentText" presStyleLbl="node1" presStyleIdx="2" presStyleCnt="6">
        <dgm:presLayoutVars>
          <dgm:chMax val="1"/>
          <dgm:bulletEnabled val="1"/>
        </dgm:presLayoutVars>
      </dgm:prSet>
      <dgm:spPr/>
    </dgm:pt>
    <dgm:pt modelId="{C0E5ECF3-6B12-44E0-9C39-686A8C0C72CF}" type="pres">
      <dgm:prSet presAssocID="{3954981F-CA86-401E-A3DA-45C4198D484D}" presName="sp" presStyleCnt="0"/>
      <dgm:spPr/>
    </dgm:pt>
    <dgm:pt modelId="{CCA59E7B-9EDF-4FA7-B017-7782EC36DA8B}" type="pres">
      <dgm:prSet presAssocID="{3907D9CF-3810-47F3-900D-46A1C21A9B09}" presName="linNode" presStyleCnt="0"/>
      <dgm:spPr/>
    </dgm:pt>
    <dgm:pt modelId="{E9F42782-EECA-4139-9812-AD34231C7689}" type="pres">
      <dgm:prSet presAssocID="{3907D9CF-3810-47F3-900D-46A1C21A9B09}" presName="parentText" presStyleLbl="node1" presStyleIdx="3" presStyleCnt="6">
        <dgm:presLayoutVars>
          <dgm:chMax val="1"/>
          <dgm:bulletEnabled val="1"/>
        </dgm:presLayoutVars>
      </dgm:prSet>
      <dgm:spPr/>
    </dgm:pt>
    <dgm:pt modelId="{8B2D19E1-6E44-4A3B-9DB7-D22903FA35D1}" type="pres">
      <dgm:prSet presAssocID="{D7C7C9D4-2DE0-4480-B022-70656F108335}" presName="sp" presStyleCnt="0"/>
      <dgm:spPr/>
    </dgm:pt>
    <dgm:pt modelId="{0A26BE12-1330-4D9B-AFAA-462BEA13E2E6}" type="pres">
      <dgm:prSet presAssocID="{3C21455F-FE97-4365-9D35-F91E89ECC4AC}" presName="linNode" presStyleCnt="0"/>
      <dgm:spPr/>
    </dgm:pt>
    <dgm:pt modelId="{04BB8E34-92FB-4A32-BB90-0BC8B9C9F6DE}" type="pres">
      <dgm:prSet presAssocID="{3C21455F-FE97-4365-9D35-F91E89ECC4AC}" presName="parentText" presStyleLbl="node1" presStyleIdx="4" presStyleCnt="6">
        <dgm:presLayoutVars>
          <dgm:chMax val="1"/>
          <dgm:bulletEnabled val="1"/>
        </dgm:presLayoutVars>
      </dgm:prSet>
      <dgm:spPr/>
    </dgm:pt>
    <dgm:pt modelId="{AB3481E5-9DC9-4D92-8FBC-3F3A7C6B55A0}" type="pres">
      <dgm:prSet presAssocID="{9F183E75-6CF2-4172-BB09-59B7E63FD0C7}" presName="sp" presStyleCnt="0"/>
      <dgm:spPr/>
    </dgm:pt>
    <dgm:pt modelId="{4F99839B-C361-4139-88E9-73D43AB22810}" type="pres">
      <dgm:prSet presAssocID="{AAF31A31-AE59-458C-8775-C1946F4DD116}" presName="linNode" presStyleCnt="0"/>
      <dgm:spPr/>
    </dgm:pt>
    <dgm:pt modelId="{BB962B46-5E56-4499-9C98-87AEF270F828}" type="pres">
      <dgm:prSet presAssocID="{AAF31A31-AE59-458C-8775-C1946F4DD116}" presName="parentText" presStyleLbl="node1" presStyleIdx="5" presStyleCnt="6">
        <dgm:presLayoutVars>
          <dgm:chMax val="1"/>
          <dgm:bulletEnabled val="1"/>
        </dgm:presLayoutVars>
      </dgm:prSet>
      <dgm:spPr/>
    </dgm:pt>
  </dgm:ptLst>
  <dgm:cxnLst>
    <dgm:cxn modelId="{09FB030C-1CA0-4286-9ACC-227673F41BD2}" srcId="{EA321D5A-1CA4-463E-9A44-122C286C8D21}" destId="{9A85BE76-F66D-42C3-A6E8-BEDDF3F02732}" srcOrd="0" destOrd="0" parTransId="{31CFE3E3-263B-4809-A761-2AC4C585858D}" sibTransId="{157B6DD0-CC31-4635-B1F7-9E89F53B12D1}"/>
    <dgm:cxn modelId="{992B331C-D10C-4D5C-A037-37537D5AC812}" type="presOf" srcId="{3C21455F-FE97-4365-9D35-F91E89ECC4AC}" destId="{04BB8E34-92FB-4A32-BB90-0BC8B9C9F6DE}" srcOrd="0" destOrd="0" presId="urn:microsoft.com/office/officeart/2005/8/layout/vList5"/>
    <dgm:cxn modelId="{C9231D2E-FC30-4F2D-BCB6-18B9C4B55636}" type="presOf" srcId="{D2232FD6-191E-4A25-BC64-2D1EC3901940}" destId="{17A811D2-51E6-4953-8DB6-C10E27F47E25}" srcOrd="0" destOrd="0" presId="urn:microsoft.com/office/officeart/2005/8/layout/vList5"/>
    <dgm:cxn modelId="{B8C1F25C-7876-409B-B3B8-5B723BE77D41}" srcId="{EA321D5A-1CA4-463E-9A44-122C286C8D21}" destId="{DB6086E5-37BE-4BF7-848A-F0A22E4C726F}" srcOrd="1" destOrd="0" parTransId="{9CCAE946-1929-41A9-816F-25B39A9BCA80}" sibTransId="{E7677D6B-2E91-4F7C-BCB5-591B6883D9A4}"/>
    <dgm:cxn modelId="{D3E51E55-BA6B-49FB-9AE2-0DEB2D3A0A3F}" type="presOf" srcId="{9A85BE76-F66D-42C3-A6E8-BEDDF3F02732}" destId="{E11A83DA-D0D2-4ED3-881F-D8DD0A58A357}" srcOrd="0" destOrd="0" presId="urn:microsoft.com/office/officeart/2005/8/layout/vList5"/>
    <dgm:cxn modelId="{D0C5E17B-F77B-49E0-A392-4F96DB0A0473}" type="presOf" srcId="{3907D9CF-3810-47F3-900D-46A1C21A9B09}" destId="{E9F42782-EECA-4139-9812-AD34231C7689}" srcOrd="0" destOrd="0" presId="urn:microsoft.com/office/officeart/2005/8/layout/vList5"/>
    <dgm:cxn modelId="{8303A887-F87E-4C67-A187-34D902112F4B}" srcId="{EA321D5A-1CA4-463E-9A44-122C286C8D21}" destId="{3907D9CF-3810-47F3-900D-46A1C21A9B09}" srcOrd="3" destOrd="0" parTransId="{8E3E24B0-A991-43C1-8109-454A410CB3D5}" sibTransId="{D7C7C9D4-2DE0-4480-B022-70656F108335}"/>
    <dgm:cxn modelId="{C3DE2D9C-C6CC-496A-99A0-F25B0B09110F}" srcId="{EA321D5A-1CA4-463E-9A44-122C286C8D21}" destId="{3C21455F-FE97-4365-9D35-F91E89ECC4AC}" srcOrd="4" destOrd="0" parTransId="{5B200BBA-766C-4825-A6AC-8B187CA89B84}" sibTransId="{9F183E75-6CF2-4172-BB09-59B7E63FD0C7}"/>
    <dgm:cxn modelId="{F4FE5EBF-61CF-436C-ADD6-6E6D1F6323BD}" type="presOf" srcId="{DB6086E5-37BE-4BF7-848A-F0A22E4C726F}" destId="{DCEE778E-3B2F-4768-8D10-2D4522A95593}" srcOrd="0" destOrd="0" presId="urn:microsoft.com/office/officeart/2005/8/layout/vList5"/>
    <dgm:cxn modelId="{EAFB41CB-4970-406D-ADD1-00EC6921E05E}" srcId="{EA321D5A-1CA4-463E-9A44-122C286C8D21}" destId="{D2232FD6-191E-4A25-BC64-2D1EC3901940}" srcOrd="2" destOrd="0" parTransId="{79614E7A-5F5C-43FC-983E-73F94A3774D5}" sibTransId="{3954981F-CA86-401E-A3DA-45C4198D484D}"/>
    <dgm:cxn modelId="{A2B0F6D8-C036-4C78-B8EA-9DE08C47B64A}" srcId="{EA321D5A-1CA4-463E-9A44-122C286C8D21}" destId="{AAF31A31-AE59-458C-8775-C1946F4DD116}" srcOrd="5" destOrd="0" parTransId="{1186716B-F93B-421F-867D-DD163097CA59}" sibTransId="{DC74AF4B-001B-4431-8953-2D074D308E08}"/>
    <dgm:cxn modelId="{493650E6-6B4A-42F6-9415-89E68C84381A}" type="presOf" srcId="{AAF31A31-AE59-458C-8775-C1946F4DD116}" destId="{BB962B46-5E56-4499-9C98-87AEF270F828}" srcOrd="0" destOrd="0" presId="urn:microsoft.com/office/officeart/2005/8/layout/vList5"/>
    <dgm:cxn modelId="{33E61BF1-9F26-4EAC-B2A9-514A4B9C4BC9}" type="presOf" srcId="{EA321D5A-1CA4-463E-9A44-122C286C8D21}" destId="{FBD865DC-78D0-4AC9-BC51-E638A085F6E9}" srcOrd="0" destOrd="0" presId="urn:microsoft.com/office/officeart/2005/8/layout/vList5"/>
    <dgm:cxn modelId="{EDF06EA2-6F9F-4130-9713-2FED3AC1A247}" type="presParOf" srcId="{FBD865DC-78D0-4AC9-BC51-E638A085F6E9}" destId="{EE2079C8-8B5D-4BA0-9B1B-549F49E76FD4}" srcOrd="0" destOrd="0" presId="urn:microsoft.com/office/officeart/2005/8/layout/vList5"/>
    <dgm:cxn modelId="{4879AFE5-A4BF-4215-86D1-7D5C4C1D6228}" type="presParOf" srcId="{EE2079C8-8B5D-4BA0-9B1B-549F49E76FD4}" destId="{E11A83DA-D0D2-4ED3-881F-D8DD0A58A357}" srcOrd="0" destOrd="0" presId="urn:microsoft.com/office/officeart/2005/8/layout/vList5"/>
    <dgm:cxn modelId="{E0838B7B-1D29-49B1-A716-AA356231D2AF}" type="presParOf" srcId="{FBD865DC-78D0-4AC9-BC51-E638A085F6E9}" destId="{67A63BE1-3EFE-4A70-9FEA-7BD7A1BE5148}" srcOrd="1" destOrd="0" presId="urn:microsoft.com/office/officeart/2005/8/layout/vList5"/>
    <dgm:cxn modelId="{DF6EAA56-2791-4C64-A162-F87B63532BF7}" type="presParOf" srcId="{FBD865DC-78D0-4AC9-BC51-E638A085F6E9}" destId="{1127734E-50AF-435E-806B-01B24E08D023}" srcOrd="2" destOrd="0" presId="urn:microsoft.com/office/officeart/2005/8/layout/vList5"/>
    <dgm:cxn modelId="{09B4D676-43F6-4A28-B2C7-7AD1D8414ACC}" type="presParOf" srcId="{1127734E-50AF-435E-806B-01B24E08D023}" destId="{DCEE778E-3B2F-4768-8D10-2D4522A95593}" srcOrd="0" destOrd="0" presId="urn:microsoft.com/office/officeart/2005/8/layout/vList5"/>
    <dgm:cxn modelId="{AB5FA468-4351-4306-BB86-CEB0E2CB5906}" type="presParOf" srcId="{FBD865DC-78D0-4AC9-BC51-E638A085F6E9}" destId="{EB95FCCC-F2C2-4CF5-B74C-CB819084CE2D}" srcOrd="3" destOrd="0" presId="urn:microsoft.com/office/officeart/2005/8/layout/vList5"/>
    <dgm:cxn modelId="{94620172-6F56-49B8-B663-186DADC66546}" type="presParOf" srcId="{FBD865DC-78D0-4AC9-BC51-E638A085F6E9}" destId="{3953E024-AAC7-40C6-B304-494734387E2C}" srcOrd="4" destOrd="0" presId="urn:microsoft.com/office/officeart/2005/8/layout/vList5"/>
    <dgm:cxn modelId="{793093F0-6334-4739-9309-E9845A8714A2}" type="presParOf" srcId="{3953E024-AAC7-40C6-B304-494734387E2C}" destId="{17A811D2-51E6-4953-8DB6-C10E27F47E25}" srcOrd="0" destOrd="0" presId="urn:microsoft.com/office/officeart/2005/8/layout/vList5"/>
    <dgm:cxn modelId="{8F16C633-BDFE-4069-8359-C08D9697E56B}" type="presParOf" srcId="{FBD865DC-78D0-4AC9-BC51-E638A085F6E9}" destId="{C0E5ECF3-6B12-44E0-9C39-686A8C0C72CF}" srcOrd="5" destOrd="0" presId="urn:microsoft.com/office/officeart/2005/8/layout/vList5"/>
    <dgm:cxn modelId="{7CB0C240-C184-435D-BEF0-35DF78388D08}" type="presParOf" srcId="{FBD865DC-78D0-4AC9-BC51-E638A085F6E9}" destId="{CCA59E7B-9EDF-4FA7-B017-7782EC36DA8B}" srcOrd="6" destOrd="0" presId="urn:microsoft.com/office/officeart/2005/8/layout/vList5"/>
    <dgm:cxn modelId="{D3CE8BF6-693E-43B8-98D0-C54C387AE6A6}" type="presParOf" srcId="{CCA59E7B-9EDF-4FA7-B017-7782EC36DA8B}" destId="{E9F42782-EECA-4139-9812-AD34231C7689}" srcOrd="0" destOrd="0" presId="urn:microsoft.com/office/officeart/2005/8/layout/vList5"/>
    <dgm:cxn modelId="{46034C0E-9405-4B78-8810-912220AD8F2F}" type="presParOf" srcId="{FBD865DC-78D0-4AC9-BC51-E638A085F6E9}" destId="{8B2D19E1-6E44-4A3B-9DB7-D22903FA35D1}" srcOrd="7" destOrd="0" presId="urn:microsoft.com/office/officeart/2005/8/layout/vList5"/>
    <dgm:cxn modelId="{6557A538-B714-48D0-9074-5B66E922DEDD}" type="presParOf" srcId="{FBD865DC-78D0-4AC9-BC51-E638A085F6E9}" destId="{0A26BE12-1330-4D9B-AFAA-462BEA13E2E6}" srcOrd="8" destOrd="0" presId="urn:microsoft.com/office/officeart/2005/8/layout/vList5"/>
    <dgm:cxn modelId="{1D12CA15-AC02-4FAA-9B7B-0C3FF5B4A6E7}" type="presParOf" srcId="{0A26BE12-1330-4D9B-AFAA-462BEA13E2E6}" destId="{04BB8E34-92FB-4A32-BB90-0BC8B9C9F6DE}" srcOrd="0" destOrd="0" presId="urn:microsoft.com/office/officeart/2005/8/layout/vList5"/>
    <dgm:cxn modelId="{0E56B734-2D47-4CC6-90E8-14B857859A93}" type="presParOf" srcId="{FBD865DC-78D0-4AC9-BC51-E638A085F6E9}" destId="{AB3481E5-9DC9-4D92-8FBC-3F3A7C6B55A0}" srcOrd="9" destOrd="0" presId="urn:microsoft.com/office/officeart/2005/8/layout/vList5"/>
    <dgm:cxn modelId="{4CCE54B1-2531-4417-A28A-EDAE82C49AD6}" type="presParOf" srcId="{FBD865DC-78D0-4AC9-BC51-E638A085F6E9}" destId="{4F99839B-C361-4139-88E9-73D43AB22810}" srcOrd="10" destOrd="0" presId="urn:microsoft.com/office/officeart/2005/8/layout/vList5"/>
    <dgm:cxn modelId="{81D99B6E-01F6-49BC-B8F6-9FCCEA095895}" type="presParOf" srcId="{4F99839B-C361-4139-88E9-73D43AB22810}" destId="{BB962B46-5E56-4499-9C98-87AEF270F828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52FB4EF-7D4B-4BD6-A433-F6A64FA5F5F1}">
      <dsp:nvSpPr>
        <dsp:cNvPr id="0" name=""/>
        <dsp:cNvSpPr/>
      </dsp:nvSpPr>
      <dsp:spPr>
        <a:xfrm>
          <a:off x="0" y="581607"/>
          <a:ext cx="8521700" cy="49432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i="0" kern="1200" baseline="0"/>
            <a:t>Secure User Authentication:</a:t>
          </a:r>
          <a:r>
            <a:rPr lang="en-US" sz="1300" b="0" i="0" kern="1200" baseline="0"/>
            <a:t> Email/password login flow with Firebase Auth.</a:t>
          </a:r>
          <a:endParaRPr lang="en-US" sz="1300" kern="1200"/>
        </a:p>
      </dsp:txBody>
      <dsp:txXfrm>
        <a:off x="24131" y="605738"/>
        <a:ext cx="8473438" cy="446063"/>
      </dsp:txXfrm>
    </dsp:sp>
    <dsp:sp modelId="{92F2E2AF-21BE-4D24-AD6A-B43CC04A4D83}">
      <dsp:nvSpPr>
        <dsp:cNvPr id="0" name=""/>
        <dsp:cNvSpPr/>
      </dsp:nvSpPr>
      <dsp:spPr>
        <a:xfrm>
          <a:off x="0" y="1113372"/>
          <a:ext cx="8521700" cy="49432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i="0" kern="1200" baseline="0"/>
            <a:t>Full Game Management:</a:t>
          </a:r>
          <a:r>
            <a:rPr lang="en-US" sz="1300" b="0" i="0" kern="1200" baseline="0"/>
            <a:t> Users can create, join, and manage pickleball games with real-time score tracking.</a:t>
          </a:r>
          <a:endParaRPr lang="en-US" sz="1300" kern="1200"/>
        </a:p>
      </dsp:txBody>
      <dsp:txXfrm>
        <a:off x="24131" y="1137503"/>
        <a:ext cx="8473438" cy="446063"/>
      </dsp:txXfrm>
    </dsp:sp>
    <dsp:sp modelId="{CD6B546C-C1A8-4E7A-8580-A4B3D7B2AF61}">
      <dsp:nvSpPr>
        <dsp:cNvPr id="0" name=""/>
        <dsp:cNvSpPr/>
      </dsp:nvSpPr>
      <dsp:spPr>
        <a:xfrm>
          <a:off x="0" y="1645137"/>
          <a:ext cx="8521700" cy="49432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i="0" kern="1200" baseline="0"/>
            <a:t>Advanced Tournament System:</a:t>
          </a:r>
          <a:r>
            <a:rPr lang="en-US" sz="1300" b="0" i="0" kern="1200" baseline="0"/>
            <a:t> Complete tournament lifecycle support, including automated bracket generation and skill-based player matching using background processing (Isolates) for optimal performance.</a:t>
          </a:r>
          <a:endParaRPr lang="en-US" sz="1300" kern="1200"/>
        </a:p>
      </dsp:txBody>
      <dsp:txXfrm>
        <a:off x="24131" y="1669268"/>
        <a:ext cx="8473438" cy="446063"/>
      </dsp:txXfrm>
    </dsp:sp>
    <dsp:sp modelId="{86A85E1D-DE59-41BC-9D92-708EAE567DBC}">
      <dsp:nvSpPr>
        <dsp:cNvPr id="0" name=""/>
        <dsp:cNvSpPr/>
      </dsp:nvSpPr>
      <dsp:spPr>
        <a:xfrm>
          <a:off x="0" y="2176902"/>
          <a:ext cx="8521700" cy="49432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i="0" kern="1200" baseline="0"/>
            <a:t>Centralized Management:</a:t>
          </a:r>
          <a:r>
            <a:rPr lang="en-US" sz="1300" b="0" i="0" kern="1200" baseline="0"/>
            <a:t> Systems for managing players, profiles, venues, and courts.</a:t>
          </a:r>
          <a:endParaRPr lang="en-US" sz="1300" kern="1200"/>
        </a:p>
      </dsp:txBody>
      <dsp:txXfrm>
        <a:off x="24131" y="2201033"/>
        <a:ext cx="8473438" cy="446063"/>
      </dsp:txXfrm>
    </dsp:sp>
    <dsp:sp modelId="{F6823BBB-B84E-4016-BA02-0F840D2EADAF}">
      <dsp:nvSpPr>
        <dsp:cNvPr id="0" name=""/>
        <dsp:cNvSpPr/>
      </dsp:nvSpPr>
      <dsp:spPr>
        <a:xfrm>
          <a:off x="0" y="2708667"/>
          <a:ext cx="8521700" cy="49432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i="0" kern="1200" baseline="0"/>
            <a:t>Cross-Platform Compatibility:</a:t>
          </a:r>
          <a:r>
            <a:rPr lang="en-US" sz="1300" b="0" i="0" kern="1200" baseline="0"/>
            <a:t> A single codebase supports iOS, Android, Web, and Desktop platforms.</a:t>
          </a:r>
          <a:endParaRPr lang="en-US" sz="1300" kern="1200"/>
        </a:p>
      </dsp:txBody>
      <dsp:txXfrm>
        <a:off x="24131" y="2732798"/>
        <a:ext cx="8473438" cy="44606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4C08106-4456-4F11-B46E-A003C1F670A3}">
      <dsp:nvSpPr>
        <dsp:cNvPr id="0" name=""/>
        <dsp:cNvSpPr/>
      </dsp:nvSpPr>
      <dsp:spPr>
        <a:xfrm rot="10800000">
          <a:off x="1596246" y="0"/>
          <a:ext cx="5666199" cy="676184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8179" tIns="121920" rIns="227584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1" i="0" kern="1200"/>
            <a:t>Future Development</a:t>
          </a:r>
          <a:endParaRPr lang="en-US" sz="3200" kern="1200"/>
        </a:p>
      </dsp:txBody>
      <dsp:txXfrm rot="10800000">
        <a:off x="1765292" y="0"/>
        <a:ext cx="5497153" cy="676184"/>
      </dsp:txXfrm>
    </dsp:sp>
    <dsp:sp modelId="{E811AF14-32E9-4D05-895F-F721FB8ABD36}">
      <dsp:nvSpPr>
        <dsp:cNvPr id="0" name=""/>
        <dsp:cNvSpPr/>
      </dsp:nvSpPr>
      <dsp:spPr>
        <a:xfrm>
          <a:off x="1258154" y="0"/>
          <a:ext cx="676184" cy="676184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1A83DA-D0D2-4ED3-881F-D8DD0A58A357}">
      <dsp:nvSpPr>
        <dsp:cNvPr id="0" name=""/>
        <dsp:cNvSpPr/>
      </dsp:nvSpPr>
      <dsp:spPr>
        <a:xfrm>
          <a:off x="2632415" y="1132"/>
          <a:ext cx="2961468" cy="65938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i="0" kern="1200"/>
            <a:t>How do you plan to develop further?</a:t>
          </a:r>
          <a:endParaRPr lang="en-US" sz="1300" kern="1200"/>
        </a:p>
      </dsp:txBody>
      <dsp:txXfrm>
        <a:off x="2664603" y="33320"/>
        <a:ext cx="2897092" cy="595006"/>
      </dsp:txXfrm>
    </dsp:sp>
    <dsp:sp modelId="{DCEE778E-3B2F-4768-8D10-2D4522A95593}">
      <dsp:nvSpPr>
        <dsp:cNvPr id="0" name=""/>
        <dsp:cNvSpPr/>
      </dsp:nvSpPr>
      <dsp:spPr>
        <a:xfrm>
          <a:off x="2632415" y="693484"/>
          <a:ext cx="2961468" cy="65938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i="0" kern="1200"/>
            <a:t>Social Features:</a:t>
          </a:r>
          <a:r>
            <a:rPr lang="en-US" sz="1300" b="0" i="0" kern="1200"/>
            <a:t> Implement friend connections, direct messaging, and social gameplay sharing.</a:t>
          </a:r>
          <a:endParaRPr lang="en-US" sz="1300" kern="1200"/>
        </a:p>
      </dsp:txBody>
      <dsp:txXfrm>
        <a:off x="2664603" y="725672"/>
        <a:ext cx="2897092" cy="595006"/>
      </dsp:txXfrm>
    </dsp:sp>
    <dsp:sp modelId="{17A811D2-51E6-4953-8DB6-C10E27F47E25}">
      <dsp:nvSpPr>
        <dsp:cNvPr id="0" name=""/>
        <dsp:cNvSpPr/>
      </dsp:nvSpPr>
      <dsp:spPr>
        <a:xfrm>
          <a:off x="2632415" y="1385836"/>
          <a:ext cx="2961468" cy="65938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i="0" kern="1200"/>
            <a:t>Advanced Analytics:</a:t>
          </a:r>
          <a:r>
            <a:rPr lang="en-US" sz="1300" b="0" i="0" kern="1200"/>
            <a:t> Provide players with detailed performance tracking and data-driven insights.</a:t>
          </a:r>
          <a:endParaRPr lang="en-US" sz="1300" kern="1200"/>
        </a:p>
      </dsp:txBody>
      <dsp:txXfrm>
        <a:off x="2664603" y="1418024"/>
        <a:ext cx="2897092" cy="595006"/>
      </dsp:txXfrm>
    </dsp:sp>
    <dsp:sp modelId="{E9F42782-EECA-4139-9812-AD34231C7689}">
      <dsp:nvSpPr>
        <dsp:cNvPr id="0" name=""/>
        <dsp:cNvSpPr/>
      </dsp:nvSpPr>
      <dsp:spPr>
        <a:xfrm>
          <a:off x="2632415" y="2078188"/>
          <a:ext cx="2961468" cy="65938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i="0" kern="1200"/>
            <a:t>Push Notifications:</a:t>
          </a:r>
          <a:r>
            <a:rPr lang="en-US" sz="1300" b="0" i="0" kern="1200"/>
            <a:t> Add reminders for upcoming games and real-time tournament updates.</a:t>
          </a:r>
          <a:endParaRPr lang="en-US" sz="1300" kern="1200"/>
        </a:p>
      </dsp:txBody>
      <dsp:txXfrm>
        <a:off x="2664603" y="2110376"/>
        <a:ext cx="2897092" cy="595006"/>
      </dsp:txXfrm>
    </dsp:sp>
    <dsp:sp modelId="{04BB8E34-92FB-4A32-BB90-0BC8B9C9F6DE}">
      <dsp:nvSpPr>
        <dsp:cNvPr id="0" name=""/>
        <dsp:cNvSpPr/>
      </dsp:nvSpPr>
      <dsp:spPr>
        <a:xfrm>
          <a:off x="2632415" y="2770539"/>
          <a:ext cx="2961468" cy="65938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i="0" kern="1200"/>
            <a:t>AI-Powered Matching:</a:t>
          </a:r>
          <a:r>
            <a:rPr lang="en-US" sz="1300" b="0" i="0" kern="1200"/>
            <a:t> Utilize machine learning to enhance the skill-based player matching algorithm.</a:t>
          </a:r>
          <a:endParaRPr lang="en-US" sz="1300" kern="1200"/>
        </a:p>
      </dsp:txBody>
      <dsp:txXfrm>
        <a:off x="2664603" y="2802727"/>
        <a:ext cx="2897092" cy="595006"/>
      </dsp:txXfrm>
    </dsp:sp>
    <dsp:sp modelId="{BB962B46-5E56-4499-9C98-87AEF270F828}">
      <dsp:nvSpPr>
        <dsp:cNvPr id="0" name=""/>
        <dsp:cNvSpPr/>
      </dsp:nvSpPr>
      <dsp:spPr>
        <a:xfrm>
          <a:off x="2632415" y="3462891"/>
          <a:ext cx="2961468" cy="65938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i="0" kern="1200"/>
            <a:t>Internationalization:</a:t>
          </a:r>
          <a:r>
            <a:rPr lang="en-US" sz="1300" b="0" i="0" kern="1200"/>
            <a:t> Add multi-language support to broaden the user base.</a:t>
          </a:r>
          <a:endParaRPr lang="en-US" sz="1300" kern="1200"/>
        </a:p>
      </dsp:txBody>
      <dsp:txXfrm>
        <a:off x="2664603" y="3495079"/>
        <a:ext cx="2897092" cy="59500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3ce85d903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3ce85d903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104438fcaf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104438fcaf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30f7d84ce1d_0_3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30f7d84ce1d_0_3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341727d1ac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341727d1ac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0f7d84ce1d_0_4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0f7d84ce1d_0_4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30f7d84ce1d_0_4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30f7d84ce1d_0_4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30f7d84ce1d_0_4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30f7d84ce1d_0_4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33ce85d903d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33ce85d903d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33ce85d903d_0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33ce85d903d_0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30f7d84ce1d_0_2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30f7d84ce1d_0_2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33ce85d903d_0_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8" name="Google Shape;358;g33ce85d903d_0_2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0f7d84ce1d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0f7d84ce1d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33ce85d903d_0_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33ce85d903d_0_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33ce85d903d_0_2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33ce85d903d_0_2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33ce85d903d_0_2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33ce85d903d_0_2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33ce85d903d_0_4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33ce85d903d_0_4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33ce85d903d_0_4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33ce85d903d_0_4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33ce85d903d_0_4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33ce85d903d_0_4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33ce85d903d_0_5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33ce85d903d_0_5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33ce85d903d_0_5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33ce85d903d_0_5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33ce85d903d_0_5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33ce85d903d_0_5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33ce85d903d_0_5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33ce85d903d_0_5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de823becd0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de823becd0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33ce85d903d_0_5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33ce85d903d_0_5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33ce85d903d_0_5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33ce85d903d_0_5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33ce85d903d_0_6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33ce85d903d_0_6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33ce85d903d_0_6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33ce85d903d_0_6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33ce85d903d_0_6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33ce85d903d_0_6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33ce85d903d_0_6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33ce85d903d_0_6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33ce85d903d_0_6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33ce85d903d_0_6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33ce85d903d_0_6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33ce85d903d_0_6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33ce85d903d_0_7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" name="Google Shape;572;g33ce85d903d_0_7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33ce85d903d_0_7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1" name="Google Shape;581;g33ce85d903d_0_7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0f7d84ce1d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30f7d84ce1d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33ce85d903d_0_7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7" name="Google Shape;587;g33ce85d903d_0_7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33ce85d903d_0_7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3" name="Google Shape;593;g33ce85d903d_0_7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33ce85d903d_0_7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33ce85d903d_0_7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33ce85d903d_0_7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6" name="Google Shape;606;g33ce85d903d_0_7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33ce85d903d_0_7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2" name="Google Shape;612;g33ce85d903d_0_7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f98075b259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f98075b259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f98075b259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f98075b259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>
          <a:extLst>
            <a:ext uri="{FF2B5EF4-FFF2-40B4-BE49-F238E27FC236}">
              <a16:creationId xmlns:a16="http://schemas.microsoft.com/office/drawing/2014/main" id="{7D2FBD2D-83DA-B986-8D74-2F2DE4C89D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f98075b259_0_38:notes">
            <a:extLst>
              <a:ext uri="{FF2B5EF4-FFF2-40B4-BE49-F238E27FC236}">
                <a16:creationId xmlns:a16="http://schemas.microsoft.com/office/drawing/2014/main" id="{CECD0CF0-3C6C-62E2-5A4E-9D0BECFAB82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f98075b259_0_38:notes">
            <a:extLst>
              <a:ext uri="{FF2B5EF4-FFF2-40B4-BE49-F238E27FC236}">
                <a16:creationId xmlns:a16="http://schemas.microsoft.com/office/drawing/2014/main" id="{BAAA29DB-D9AA-F4D4-4062-DBEA97DE977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25636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f98075b259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f98075b259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l="99" r="99"/>
          <a:stretch/>
        </p:blipFill>
        <p:spPr>
          <a:xfrm>
            <a:off x="-17925" y="-10075"/>
            <a:ext cx="9194726" cy="518215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8293200" cy="48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944650" y="1769200"/>
            <a:ext cx="7379700" cy="23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1">
  <p:cSld name="CUSTOM_2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2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12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2">
  <p:cSld name="CUSTOM_2_1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ourier New"/>
              <a:buNone/>
              <a:defRPr sz="1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1">
  <p:cSld name="CUSTOM_4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ubTitle" idx="1"/>
          </p:nvPr>
        </p:nvSpPr>
        <p:spPr>
          <a:xfrm>
            <a:off x="544050" y="1350425"/>
            <a:ext cx="5316300" cy="9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14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subTitle" idx="2"/>
          </p:nvPr>
        </p:nvSpPr>
        <p:spPr>
          <a:xfrm>
            <a:off x="795050" y="2220038"/>
            <a:ext cx="7568100" cy="23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2">
  <p:cSld name="CUSTOM_4_1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5"/>
          <p:cNvSpPr/>
          <p:nvPr/>
        </p:nvSpPr>
        <p:spPr>
          <a:xfrm>
            <a:off x="362300" y="1384249"/>
            <a:ext cx="4748700" cy="33933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subTitle" idx="1"/>
          </p:nvPr>
        </p:nvSpPr>
        <p:spPr>
          <a:xfrm>
            <a:off x="500550" y="1474819"/>
            <a:ext cx="44286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subTitle" idx="2"/>
          </p:nvPr>
        </p:nvSpPr>
        <p:spPr>
          <a:xfrm>
            <a:off x="5555275" y="1474819"/>
            <a:ext cx="3151200" cy="32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лок текст + картинка" type="title">
  <p:cSld name="TITLE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 txBox="1">
            <a:spLocks noGrp="1"/>
          </p:cNvSpPr>
          <p:nvPr>
            <p:ph type="title"/>
          </p:nvPr>
        </p:nvSpPr>
        <p:spPr>
          <a:xfrm>
            <a:off x="495300" y="1493850"/>
            <a:ext cx="4424100" cy="215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pic>
        <p:nvPicPr>
          <p:cNvPr id="71" name="Google Shape;71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283625" y="843000"/>
            <a:ext cx="3457500" cy="34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47">
          <p15:clr>
            <a:srgbClr val="E46962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Цитата, фон градиент" type="secHead">
  <p:cSld name="SECTION_HEADER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>
            <a:spLocks noGrp="1"/>
          </p:cNvSpPr>
          <p:nvPr>
            <p:ph type="title"/>
          </p:nvPr>
        </p:nvSpPr>
        <p:spPr>
          <a:xfrm>
            <a:off x="604350" y="1999200"/>
            <a:ext cx="7935300" cy="11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4" name="Google Shape;74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этапы процесса">
  <p:cSld name="CUSTOM_5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9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77" name="Google Shape;77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22851" y="1821363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78" name="Google Shape;7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8289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79" name="Google Shape;7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7615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80" name="Google Shape;80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47001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sp>
        <p:nvSpPr>
          <p:cNvPr id="81" name="Google Shape;81;p19"/>
          <p:cNvSpPr txBox="1"/>
          <p:nvPr/>
        </p:nvSpPr>
        <p:spPr>
          <a:xfrm>
            <a:off x="121300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1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" name="Google Shape;82;p19"/>
          <p:cNvSpPr txBox="1"/>
          <p:nvPr/>
        </p:nvSpPr>
        <p:spPr>
          <a:xfrm>
            <a:off x="3058443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2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" name="Google Shape;83;p19"/>
          <p:cNvSpPr txBox="1"/>
          <p:nvPr/>
        </p:nvSpPr>
        <p:spPr>
          <a:xfrm>
            <a:off x="4817770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3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" name="Google Shape;84;p19"/>
          <p:cNvSpPr txBox="1"/>
          <p:nvPr/>
        </p:nvSpPr>
        <p:spPr>
          <a:xfrm>
            <a:off x="663715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4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" name="Google Shape;85;p19"/>
          <p:cNvSpPr txBox="1"/>
          <p:nvPr/>
        </p:nvSpPr>
        <p:spPr>
          <a:xfrm>
            <a:off x="982906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" name="Google Shape;86;p19"/>
          <p:cNvSpPr txBox="1"/>
          <p:nvPr/>
        </p:nvSpPr>
        <p:spPr>
          <a:xfrm>
            <a:off x="2828343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" name="Google Shape;87;p19"/>
          <p:cNvSpPr txBox="1"/>
          <p:nvPr/>
        </p:nvSpPr>
        <p:spPr>
          <a:xfrm>
            <a:off x="4587670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" name="Google Shape;88;p19"/>
          <p:cNvSpPr txBox="1"/>
          <p:nvPr/>
        </p:nvSpPr>
        <p:spPr>
          <a:xfrm>
            <a:off x="6407056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писок в 2 колонки ">
  <p:cSld name="CUSTOM_8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0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aphicFrame>
        <p:nvGraphicFramePr>
          <p:cNvPr id="91" name="Google Shape;91;p20"/>
          <p:cNvGraphicFramePr/>
          <p:nvPr/>
        </p:nvGraphicFramePr>
        <p:xfrm>
          <a:off x="655650" y="1745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{29BE8C9C-436E-4FCF-B9FB-672A43D0DA50}</a:tableStyleId>
              </a:tblPr>
              <a:tblGrid>
                <a:gridCol w="3800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1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9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" sz="17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 Описание эксперимента</a:t>
                      </a:r>
                      <a:r>
                        <a:rPr lang="ru" sz="1700" b="1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" sz="17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 Технические детали</a:t>
                      </a:r>
                      <a:endParaRPr sz="17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175">
                <a:tc>
                  <a:txBody>
                    <a:bodyPr/>
                    <a:lstStyle/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Гипотеза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Целевая аудитория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Ожидаемый результат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3175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Roboto"/>
                        <a:buChar char="●"/>
                      </a:pPr>
                      <a:r>
                        <a:rPr lang="ru" sz="17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Реализация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Настройки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Метрики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сылка на источник" type="twoColTx">
  <p:cSld name="TITLE_AND_TWO_COLUMNS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1"/>
          <p:cNvSpPr txBox="1"/>
          <p:nvPr/>
        </p:nvSpPr>
        <p:spPr>
          <a:xfrm>
            <a:off x="556300" y="4554000"/>
            <a:ext cx="4239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добавьте ссылку на источник</a:t>
            </a:r>
            <a:endParaRPr sz="1100">
              <a:solidFill>
                <a:srgbClr val="013D8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елый слайд + заголовок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500550" y="1784775"/>
            <a:ext cx="7935300" cy="11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подтемой">
  <p:cSld name="MAIN_POINT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2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аблица ">
  <p:cSld name="CUSTOM_1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aphicFrame>
        <p:nvGraphicFramePr>
          <p:cNvPr id="98" name="Google Shape;98;p23"/>
          <p:cNvGraphicFramePr/>
          <p:nvPr/>
        </p:nvGraphicFramePr>
        <p:xfrm>
          <a:off x="608700" y="1593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{29BE8C9C-436E-4FCF-B9FB-672A43D0DA50}</a:tableStyleId>
              </a:tblPr>
              <a:tblGrid>
                <a:gridCol w="395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3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84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77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061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>
                        <a:solidFill>
                          <a:srgbClr val="4811C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плашки + иллюстрация">
  <p:cSld name="SECTION_TITLE_AND_DESCRIPTION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01" name="Google Shape;101;p24"/>
          <p:cNvSpPr/>
          <p:nvPr/>
        </p:nvSpPr>
        <p:spPr>
          <a:xfrm>
            <a:off x="791625" y="1039150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2" name="Google Shape;102;p24"/>
          <p:cNvSpPr/>
          <p:nvPr/>
        </p:nvSpPr>
        <p:spPr>
          <a:xfrm>
            <a:off x="791625" y="1904882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3" name="Google Shape;103;p24"/>
          <p:cNvSpPr/>
          <p:nvPr/>
        </p:nvSpPr>
        <p:spPr>
          <a:xfrm>
            <a:off x="791625" y="2770607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" name="Google Shape;104;p24"/>
          <p:cNvSpPr/>
          <p:nvPr/>
        </p:nvSpPr>
        <p:spPr>
          <a:xfrm>
            <a:off x="791625" y="3636339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5" name="Google Shape;105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533900" y="1409075"/>
            <a:ext cx="2468700" cy="24687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блока">
  <p:cSld name="CUSTOM_7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6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6"/>
          <p:cNvSpPr/>
          <p:nvPr/>
        </p:nvSpPr>
        <p:spPr>
          <a:xfrm>
            <a:off x="932713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" name="Google Shape;111;p26"/>
          <p:cNvSpPr/>
          <p:nvPr/>
        </p:nvSpPr>
        <p:spPr>
          <a:xfrm>
            <a:off x="3436420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" name="Google Shape;112;p26"/>
          <p:cNvSpPr/>
          <p:nvPr/>
        </p:nvSpPr>
        <p:spPr>
          <a:xfrm>
            <a:off x="5940127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" name="Google Shape;113;p26"/>
          <p:cNvSpPr txBox="1"/>
          <p:nvPr/>
        </p:nvSpPr>
        <p:spPr>
          <a:xfrm>
            <a:off x="1073575" y="2074863"/>
            <a:ext cx="1846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 sz="1100"/>
          </a:p>
        </p:txBody>
      </p:sp>
      <p:sp>
        <p:nvSpPr>
          <p:cNvPr id="114" name="Google Shape;114;p26"/>
          <p:cNvSpPr txBox="1"/>
          <p:nvPr/>
        </p:nvSpPr>
        <p:spPr>
          <a:xfrm>
            <a:off x="3530920" y="2074863"/>
            <a:ext cx="1938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/>
          </a:p>
        </p:txBody>
      </p:sp>
      <p:sp>
        <p:nvSpPr>
          <p:cNvPr id="115" name="Google Shape;115;p26"/>
          <p:cNvSpPr txBox="1"/>
          <p:nvPr/>
        </p:nvSpPr>
        <p:spPr>
          <a:xfrm>
            <a:off x="6080975" y="2074863"/>
            <a:ext cx="1938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жный тезис крупным шрифтом " type="secHead">
  <p:cSld name="SECTION_HEADER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8"/>
          <p:cNvSpPr txBox="1">
            <a:spLocks noGrp="1"/>
          </p:cNvSpPr>
          <p:nvPr>
            <p:ph type="title"/>
          </p:nvPr>
        </p:nvSpPr>
        <p:spPr>
          <a:xfrm>
            <a:off x="500550" y="1940306"/>
            <a:ext cx="79353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22" name="Google Shape;122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0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1">
  <p:cSld name="CUSTOM_2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31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31"/>
          <p:cNvSpPr/>
          <p:nvPr/>
        </p:nvSpPr>
        <p:spPr>
          <a:xfrm>
            <a:off x="606200" y="1441163"/>
            <a:ext cx="7938600" cy="35649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31"/>
          <p:cNvSpPr txBox="1">
            <a:spLocks noGrp="1"/>
          </p:cNvSpPr>
          <p:nvPr>
            <p:ph type="subTitle" idx="1"/>
          </p:nvPr>
        </p:nvSpPr>
        <p:spPr>
          <a:xfrm>
            <a:off x="743675" y="1496071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подтемой">
  <p:cSld name="MAIN_POINT_3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2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ш макет 1">
  <p:cSld name="CUSTOM_5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2 1">
  <p:cSld name="CUSTOM_2_1_1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33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33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ourier New"/>
              <a:buNone/>
              <a:defRPr sz="1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1 1">
  <p:cSld name="CUSTOM_4_2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3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34"/>
          <p:cNvSpPr txBox="1">
            <a:spLocks noGrp="1"/>
          </p:cNvSpPr>
          <p:nvPr>
            <p:ph type="subTitle" idx="1"/>
          </p:nvPr>
        </p:nvSpPr>
        <p:spPr>
          <a:xfrm>
            <a:off x="544050" y="1350425"/>
            <a:ext cx="5316300" cy="9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0" name="Google Shape;140;p34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34"/>
          <p:cNvSpPr txBox="1">
            <a:spLocks noGrp="1"/>
          </p:cNvSpPr>
          <p:nvPr>
            <p:ph type="subTitle" idx="2"/>
          </p:nvPr>
        </p:nvSpPr>
        <p:spPr>
          <a:xfrm>
            <a:off x="795050" y="2220038"/>
            <a:ext cx="7568100" cy="23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238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19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6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sz="1500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subTitle" idx="2"/>
          </p:nvPr>
        </p:nvSpPr>
        <p:spPr>
          <a:xfrm>
            <a:off x="3135425" y="2978831"/>
            <a:ext cx="58563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sz="1500" b="1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ubTitle" idx="3"/>
          </p:nvPr>
        </p:nvSpPr>
        <p:spPr>
          <a:xfrm>
            <a:off x="3135425" y="3278981"/>
            <a:ext cx="5856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ubTitle" idx="4"/>
          </p:nvPr>
        </p:nvSpPr>
        <p:spPr>
          <a:xfrm>
            <a:off x="3135425" y="3662550"/>
            <a:ext cx="58563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31" name="Google Shape;31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себе">
  <p:cSld name="CUSTOM_1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ubTitle" idx="1"/>
          </p:nvPr>
        </p:nvSpPr>
        <p:spPr>
          <a:xfrm>
            <a:off x="3891775" y="1716281"/>
            <a:ext cx="43917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600"/>
              <a:buNone/>
              <a:defRPr sz="1600" b="1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subTitle" idx="2"/>
          </p:nvPr>
        </p:nvSpPr>
        <p:spPr>
          <a:xfrm>
            <a:off x="3891775" y="2252801"/>
            <a:ext cx="5095200" cy="25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9.xml"/><Relationship Id="rId4" Type="http://schemas.openxmlformats.org/officeDocument/2006/relationships/slideLayout" Target="../slideLayouts/slideLayout28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6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2">
            <a:alphaModFix/>
          </a:blip>
          <a:stretch>
            <a:fillRect/>
          </a:stretch>
        </a:blip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○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○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8" name="Google Shape;68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9">
            <a:alphaModFix/>
          </a:blip>
          <a:stretch>
            <a:fillRect/>
          </a:stretch>
        </a:blip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7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8" name="Google Shape;118;p27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9" name="Google Shape;119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/><Relationship Id="rId3" Type="http://schemas.openxmlformats.org/officeDocument/2006/relationships/diagramLayout" Target="../diagrams/layout2.xml"/><Relationship Id="rId7" Type="http://schemas.openxmlformats.org/officeDocument/2006/relationships/diagramData" Target="../diagrams/data3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2.xml"/><Relationship Id="rId11" Type="http://schemas.microsoft.com/office/2007/relationships/diagramDrawing" Target="../diagrams/drawing3.xml"/><Relationship Id="rId5" Type="http://schemas.openxmlformats.org/officeDocument/2006/relationships/diagramColors" Target="../diagrams/colors2.xml"/><Relationship Id="rId10" Type="http://schemas.openxmlformats.org/officeDocument/2006/relationships/diagramColors" Target="../diagrams/colors3.xml"/><Relationship Id="rId4" Type="http://schemas.openxmlformats.org/officeDocument/2006/relationships/diagramQuickStyle" Target="../diagrams/quickStyle2.xml"/><Relationship Id="rId9" Type="http://schemas.openxmlformats.org/officeDocument/2006/relationships/diagramQuickStyle" Target="../diagrams/quickStyle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drive/folders/1_jBkKU2HRLL26Wzz7eOPESOVAaIuvibp?usp=drive_link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26" Type="http://schemas.openxmlformats.org/officeDocument/2006/relationships/image" Target="../media/image42.png"/><Relationship Id="rId21" Type="http://schemas.openxmlformats.org/officeDocument/2006/relationships/image" Target="../media/image13.png"/><Relationship Id="rId42" Type="http://schemas.openxmlformats.org/officeDocument/2006/relationships/image" Target="../media/image58.png"/><Relationship Id="rId47" Type="http://schemas.openxmlformats.org/officeDocument/2006/relationships/image" Target="../media/image63.png"/><Relationship Id="rId63" Type="http://schemas.openxmlformats.org/officeDocument/2006/relationships/image" Target="../media/image79.png"/><Relationship Id="rId68" Type="http://schemas.openxmlformats.org/officeDocument/2006/relationships/image" Target="../media/image84.png"/><Relationship Id="rId7" Type="http://schemas.openxmlformats.org/officeDocument/2006/relationships/image" Target="../media/image25.png"/><Relationship Id="rId71" Type="http://schemas.openxmlformats.org/officeDocument/2006/relationships/image" Target="../media/image87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21.png"/><Relationship Id="rId29" Type="http://schemas.openxmlformats.org/officeDocument/2006/relationships/image" Target="../media/image45.png"/><Relationship Id="rId11" Type="http://schemas.openxmlformats.org/officeDocument/2006/relationships/image" Target="../media/image29.png"/><Relationship Id="rId24" Type="http://schemas.openxmlformats.org/officeDocument/2006/relationships/image" Target="../media/image40.png"/><Relationship Id="rId32" Type="http://schemas.openxmlformats.org/officeDocument/2006/relationships/image" Target="../media/image48.png"/><Relationship Id="rId37" Type="http://schemas.openxmlformats.org/officeDocument/2006/relationships/image" Target="../media/image53.png"/><Relationship Id="rId40" Type="http://schemas.openxmlformats.org/officeDocument/2006/relationships/image" Target="../media/image56.png"/><Relationship Id="rId45" Type="http://schemas.openxmlformats.org/officeDocument/2006/relationships/image" Target="../media/image61.png"/><Relationship Id="rId53" Type="http://schemas.openxmlformats.org/officeDocument/2006/relationships/image" Target="../media/image69.png"/><Relationship Id="rId58" Type="http://schemas.openxmlformats.org/officeDocument/2006/relationships/image" Target="../media/image74.png"/><Relationship Id="rId66" Type="http://schemas.openxmlformats.org/officeDocument/2006/relationships/image" Target="../media/image82.png"/><Relationship Id="rId5" Type="http://schemas.openxmlformats.org/officeDocument/2006/relationships/image" Target="../media/image20.png"/><Relationship Id="rId61" Type="http://schemas.openxmlformats.org/officeDocument/2006/relationships/image" Target="../media/image77.png"/><Relationship Id="rId19" Type="http://schemas.openxmlformats.org/officeDocument/2006/relationships/image" Target="../media/image36.png"/><Relationship Id="rId14" Type="http://schemas.openxmlformats.org/officeDocument/2006/relationships/image" Target="../media/image32.png"/><Relationship Id="rId22" Type="http://schemas.openxmlformats.org/officeDocument/2006/relationships/image" Target="../media/image38.png"/><Relationship Id="rId27" Type="http://schemas.openxmlformats.org/officeDocument/2006/relationships/image" Target="../media/image43.png"/><Relationship Id="rId30" Type="http://schemas.openxmlformats.org/officeDocument/2006/relationships/image" Target="../media/image46.png"/><Relationship Id="rId35" Type="http://schemas.openxmlformats.org/officeDocument/2006/relationships/image" Target="../media/image51.png"/><Relationship Id="rId43" Type="http://schemas.openxmlformats.org/officeDocument/2006/relationships/image" Target="../media/image59.png"/><Relationship Id="rId48" Type="http://schemas.openxmlformats.org/officeDocument/2006/relationships/image" Target="../media/image64.png"/><Relationship Id="rId56" Type="http://schemas.openxmlformats.org/officeDocument/2006/relationships/image" Target="../media/image72.png"/><Relationship Id="rId64" Type="http://schemas.openxmlformats.org/officeDocument/2006/relationships/image" Target="../media/image80.png"/><Relationship Id="rId69" Type="http://schemas.openxmlformats.org/officeDocument/2006/relationships/image" Target="../media/image85.png"/><Relationship Id="rId8" Type="http://schemas.openxmlformats.org/officeDocument/2006/relationships/image" Target="../media/image26.png"/><Relationship Id="rId51" Type="http://schemas.openxmlformats.org/officeDocument/2006/relationships/image" Target="../media/image67.png"/><Relationship Id="rId3" Type="http://schemas.openxmlformats.org/officeDocument/2006/relationships/image" Target="../media/image22.png"/><Relationship Id="rId12" Type="http://schemas.openxmlformats.org/officeDocument/2006/relationships/image" Target="../media/image30.png"/><Relationship Id="rId17" Type="http://schemas.openxmlformats.org/officeDocument/2006/relationships/image" Target="../media/image34.png"/><Relationship Id="rId25" Type="http://schemas.openxmlformats.org/officeDocument/2006/relationships/image" Target="../media/image41.png"/><Relationship Id="rId33" Type="http://schemas.openxmlformats.org/officeDocument/2006/relationships/image" Target="../media/image49.png"/><Relationship Id="rId38" Type="http://schemas.openxmlformats.org/officeDocument/2006/relationships/image" Target="../media/image54.png"/><Relationship Id="rId46" Type="http://schemas.openxmlformats.org/officeDocument/2006/relationships/image" Target="../media/image62.png"/><Relationship Id="rId59" Type="http://schemas.openxmlformats.org/officeDocument/2006/relationships/image" Target="../media/image75.png"/><Relationship Id="rId67" Type="http://schemas.openxmlformats.org/officeDocument/2006/relationships/image" Target="../media/image83.png"/><Relationship Id="rId20" Type="http://schemas.openxmlformats.org/officeDocument/2006/relationships/image" Target="../media/image37.png"/><Relationship Id="rId41" Type="http://schemas.openxmlformats.org/officeDocument/2006/relationships/image" Target="../media/image57.png"/><Relationship Id="rId54" Type="http://schemas.openxmlformats.org/officeDocument/2006/relationships/image" Target="../media/image70.png"/><Relationship Id="rId62" Type="http://schemas.openxmlformats.org/officeDocument/2006/relationships/image" Target="../media/image78.png"/><Relationship Id="rId70" Type="http://schemas.openxmlformats.org/officeDocument/2006/relationships/image" Target="../media/image86.png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24.png"/><Relationship Id="rId15" Type="http://schemas.openxmlformats.org/officeDocument/2006/relationships/image" Target="../media/image33.png"/><Relationship Id="rId23" Type="http://schemas.openxmlformats.org/officeDocument/2006/relationships/image" Target="../media/image39.png"/><Relationship Id="rId28" Type="http://schemas.openxmlformats.org/officeDocument/2006/relationships/image" Target="../media/image44.png"/><Relationship Id="rId36" Type="http://schemas.openxmlformats.org/officeDocument/2006/relationships/image" Target="../media/image52.png"/><Relationship Id="rId49" Type="http://schemas.openxmlformats.org/officeDocument/2006/relationships/image" Target="../media/image65.png"/><Relationship Id="rId57" Type="http://schemas.openxmlformats.org/officeDocument/2006/relationships/image" Target="../media/image73.png"/><Relationship Id="rId10" Type="http://schemas.openxmlformats.org/officeDocument/2006/relationships/image" Target="../media/image28.png"/><Relationship Id="rId31" Type="http://schemas.openxmlformats.org/officeDocument/2006/relationships/image" Target="../media/image47.png"/><Relationship Id="rId44" Type="http://schemas.openxmlformats.org/officeDocument/2006/relationships/image" Target="../media/image60.png"/><Relationship Id="rId52" Type="http://schemas.openxmlformats.org/officeDocument/2006/relationships/image" Target="../media/image68.png"/><Relationship Id="rId60" Type="http://schemas.openxmlformats.org/officeDocument/2006/relationships/image" Target="../media/image76.png"/><Relationship Id="rId65" Type="http://schemas.openxmlformats.org/officeDocument/2006/relationships/image" Target="../media/image81.png"/><Relationship Id="rId4" Type="http://schemas.openxmlformats.org/officeDocument/2006/relationships/image" Target="../media/image23.png"/><Relationship Id="rId9" Type="http://schemas.openxmlformats.org/officeDocument/2006/relationships/image" Target="../media/image27.png"/><Relationship Id="rId13" Type="http://schemas.openxmlformats.org/officeDocument/2006/relationships/image" Target="../media/image31.png"/><Relationship Id="rId18" Type="http://schemas.openxmlformats.org/officeDocument/2006/relationships/image" Target="../media/image35.png"/><Relationship Id="rId39" Type="http://schemas.openxmlformats.org/officeDocument/2006/relationships/image" Target="../media/image55.png"/><Relationship Id="rId34" Type="http://schemas.openxmlformats.org/officeDocument/2006/relationships/image" Target="../media/image50.png"/><Relationship Id="rId50" Type="http://schemas.openxmlformats.org/officeDocument/2006/relationships/image" Target="../media/image66.png"/><Relationship Id="rId55" Type="http://schemas.openxmlformats.org/officeDocument/2006/relationships/image" Target="../media/image7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13" Type="http://schemas.openxmlformats.org/officeDocument/2006/relationships/image" Target="../media/image12.png"/><Relationship Id="rId3" Type="http://schemas.openxmlformats.org/officeDocument/2006/relationships/image" Target="../media/image11.png"/><Relationship Id="rId7" Type="http://schemas.openxmlformats.org/officeDocument/2006/relationships/image" Target="../media/image91.png"/><Relationship Id="rId12" Type="http://schemas.openxmlformats.org/officeDocument/2006/relationships/image" Target="../media/image9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90.png"/><Relationship Id="rId11" Type="http://schemas.openxmlformats.org/officeDocument/2006/relationships/image" Target="../media/image95.png"/><Relationship Id="rId5" Type="http://schemas.openxmlformats.org/officeDocument/2006/relationships/image" Target="../media/image89.png"/><Relationship Id="rId15" Type="http://schemas.openxmlformats.org/officeDocument/2006/relationships/image" Target="../media/image98.png"/><Relationship Id="rId10" Type="http://schemas.openxmlformats.org/officeDocument/2006/relationships/image" Target="../media/image94.png"/><Relationship Id="rId4" Type="http://schemas.openxmlformats.org/officeDocument/2006/relationships/image" Target="../media/image88.png"/><Relationship Id="rId9" Type="http://schemas.openxmlformats.org/officeDocument/2006/relationships/image" Target="../media/image93.png"/><Relationship Id="rId14" Type="http://schemas.openxmlformats.org/officeDocument/2006/relationships/image" Target="../media/image9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habr.com/ru/companies/rosatom/articles/841842/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17.png"/><Relationship Id="rId5" Type="http://schemas.openxmlformats.org/officeDocument/2006/relationships/image" Target="../media/image20.png"/><Relationship Id="rId4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7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99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0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0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0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35"/>
          <p:cNvPicPr preferRelativeResize="0"/>
          <p:nvPr/>
        </p:nvPicPr>
        <p:blipFill rotWithShape="1">
          <a:blip r:embed="rId3">
            <a:alphaModFix/>
          </a:blip>
          <a:srcRect l="18598" r="18591"/>
          <a:stretch/>
        </p:blipFill>
        <p:spPr>
          <a:xfrm>
            <a:off x="-75950" y="-3216975"/>
            <a:ext cx="9408753" cy="8360474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35"/>
          <p:cNvSpPr txBox="1"/>
          <p:nvPr/>
        </p:nvSpPr>
        <p:spPr>
          <a:xfrm>
            <a:off x="433125" y="1534950"/>
            <a:ext cx="7584300" cy="18466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90000"/>
              </a:lnSpc>
            </a:pPr>
            <a:r>
              <a:rPr lang="en-US" sz="4000" dirty="0" err="1"/>
              <a:t>PickleMatch</a:t>
            </a:r>
            <a:r>
              <a:rPr lang="en-US" sz="4000" dirty="0"/>
              <a:t>: A Flutter Application for Pickleball Game Management</a:t>
            </a:r>
            <a:endParaRPr sz="4500" b="1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8" name="Google Shape;148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13700" y="268875"/>
            <a:ext cx="822175" cy="284625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35"/>
          <p:cNvSpPr/>
          <p:nvPr/>
        </p:nvSpPr>
        <p:spPr>
          <a:xfrm>
            <a:off x="629700" y="4138025"/>
            <a:ext cx="2920500" cy="426600"/>
          </a:xfrm>
          <a:prstGeom prst="roundRect">
            <a:avLst>
              <a:gd name="adj" fmla="val 16667"/>
            </a:avLst>
          </a:prstGeom>
          <a:solidFill>
            <a:srgbClr val="3F299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" name="Google Shape;150;p35"/>
          <p:cNvSpPr txBox="1"/>
          <p:nvPr/>
        </p:nvSpPr>
        <p:spPr>
          <a:xfrm>
            <a:off x="886050" y="4138025"/>
            <a:ext cx="2407800" cy="447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Flutter Developer</a:t>
            </a:r>
            <a:endParaRPr sz="1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51" name="Google Shape;151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09723" y="3083693"/>
            <a:ext cx="1548451" cy="166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9A74CE96-2901-D605-A4F6-477E1E334CAC}"/>
              </a:ext>
            </a:extLst>
          </p:cNvPr>
          <p:cNvGraphicFramePr/>
          <p:nvPr/>
        </p:nvGraphicFramePr>
        <p:xfrm>
          <a:off x="500550" y="171954"/>
          <a:ext cx="8520600" cy="6761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961F1E39-0A18-8FA5-6EA3-82AF0257CE83}"/>
              </a:ext>
            </a:extLst>
          </p:cNvPr>
          <p:cNvGraphicFramePr/>
          <p:nvPr/>
        </p:nvGraphicFramePr>
        <p:xfrm>
          <a:off x="754725" y="848139"/>
          <a:ext cx="8226300" cy="41234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40534243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21602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43"/>
          <p:cNvSpPr txBox="1"/>
          <p:nvPr/>
        </p:nvSpPr>
        <p:spPr>
          <a:xfrm>
            <a:off x="387050" y="1844625"/>
            <a:ext cx="75843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Вопросы и рекомендации</a:t>
            </a:r>
            <a:endParaRPr sz="45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3" name="Google Shape;223;p43"/>
          <p:cNvSpPr txBox="1"/>
          <p:nvPr/>
        </p:nvSpPr>
        <p:spPr>
          <a:xfrm>
            <a:off x="1214696" y="3061975"/>
            <a:ext cx="19275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есть вопросы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4" name="Google Shape;224;p43"/>
          <p:cNvSpPr txBox="1"/>
          <p:nvPr/>
        </p:nvSpPr>
        <p:spPr>
          <a:xfrm>
            <a:off x="4934996" y="3061975"/>
            <a:ext cx="2145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вопросов нет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5" name="Google Shape;225;p43"/>
          <p:cNvSpPr txBox="1"/>
          <p:nvPr/>
        </p:nvSpPr>
        <p:spPr>
          <a:xfrm>
            <a:off x="723000" y="2846425"/>
            <a:ext cx="4917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+</a:t>
            </a:r>
            <a:endParaRPr sz="4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6" name="Google Shape;226;p43"/>
          <p:cNvSpPr txBox="1"/>
          <p:nvPr/>
        </p:nvSpPr>
        <p:spPr>
          <a:xfrm>
            <a:off x="4443300" y="2846425"/>
            <a:ext cx="4917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– </a:t>
            </a:r>
            <a:endParaRPr sz="4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27" name="Google Shape;227;p43"/>
          <p:cNvGrpSpPr/>
          <p:nvPr/>
        </p:nvGrpSpPr>
        <p:grpSpPr>
          <a:xfrm>
            <a:off x="5573613" y="528650"/>
            <a:ext cx="3356305" cy="1236599"/>
            <a:chOff x="4729635" y="887067"/>
            <a:chExt cx="3375207" cy="1399343"/>
          </a:xfrm>
        </p:grpSpPr>
        <p:pic>
          <p:nvPicPr>
            <p:cNvPr id="228" name="Google Shape;228;p4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729635" y="887067"/>
              <a:ext cx="3375207" cy="1399343"/>
            </a:xfrm>
            <a:prstGeom prst="rect">
              <a:avLst/>
            </a:prstGeom>
            <a:noFill/>
            <a:ln>
              <a:noFill/>
            </a:ln>
            <a:effectLst>
              <a:outerShdw blurRad="200025" dist="28575" dir="4200000" algn="bl" rotWithShape="0">
                <a:srgbClr val="000000">
                  <a:alpha val="30000"/>
                </a:srgbClr>
              </a:outerShdw>
            </a:effectLst>
          </p:spPr>
        </p:pic>
        <p:sp>
          <p:nvSpPr>
            <p:cNvPr id="229" name="Google Shape;229;p43"/>
            <p:cNvSpPr txBox="1"/>
            <p:nvPr/>
          </p:nvSpPr>
          <p:spPr>
            <a:xfrm>
              <a:off x="5236901" y="1064135"/>
              <a:ext cx="2694600" cy="1045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6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Ответьте на вопросы одногруппников и преподавателей и получите обратную связь на свою работу</a:t>
              </a:r>
              <a:endParaRPr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21602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44"/>
          <p:cNvSpPr txBox="1">
            <a:spLocks noGrp="1"/>
          </p:cNvSpPr>
          <p:nvPr>
            <p:ph type="title" idx="4294967295"/>
          </p:nvPr>
        </p:nvSpPr>
        <p:spPr>
          <a:xfrm>
            <a:off x="629000" y="1932525"/>
            <a:ext cx="7295100" cy="195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5000">
                <a:solidFill>
                  <a:schemeClr val="lt1"/>
                </a:solidFill>
              </a:rPr>
              <a:t>Спасибо за внимание!</a:t>
            </a:r>
            <a:endParaRPr sz="5000">
              <a:solidFill>
                <a:schemeClr val="lt1"/>
              </a:solidFill>
            </a:endParaRPr>
          </a:p>
        </p:txBody>
      </p:sp>
      <p:pic>
        <p:nvPicPr>
          <p:cNvPr id="236" name="Google Shape;236;p44" title="marker-graduating-cap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27300" y="231871"/>
            <a:ext cx="2270875" cy="304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45" title="ролик_об_отусе_blue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18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46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Инструменты для работы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с презентацией</a:t>
            </a:r>
            <a:endParaRPr/>
          </a:p>
        </p:txBody>
      </p:sp>
      <p:pic>
        <p:nvPicPr>
          <p:cNvPr id="247" name="Google Shape;247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14075" y="430338"/>
            <a:ext cx="939325" cy="939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47"/>
          <p:cNvSpPr txBox="1"/>
          <p:nvPr/>
        </p:nvSpPr>
        <p:spPr>
          <a:xfrm>
            <a:off x="629988" y="691425"/>
            <a:ext cx="8423400" cy="34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ru" sz="1500" b="1">
                <a:latin typeface="Roboto"/>
                <a:ea typeface="Roboto"/>
                <a:cs typeface="Roboto"/>
                <a:sym typeface="Roboto"/>
              </a:rPr>
              <a:t>1. Текст:</a:t>
            </a:r>
            <a:endParaRPr sz="1500" b="1"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«Одна мысль — один слайд»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Размещайте на каждом слайде до 5 строк текста, не более 5 слов в каждой строке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Выделяйте главные идеи с помощью размера и цвета шрифта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Используйте подзаголовки, если заголовок слишком длинный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Группируйте информацию в визуальные блоки</a:t>
            </a:r>
            <a:endParaRPr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Делите большие текстовые блоки на колонки или списки</a:t>
            </a:r>
            <a:endParaRPr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Используйте стрелки для обозначения последовательности информации </a:t>
            </a:r>
            <a:endParaRPr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Чередуйте текстовые блоки с графическими элементами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500" b="1">
                <a:latin typeface="Roboto"/>
                <a:ea typeface="Roboto"/>
                <a:cs typeface="Roboto"/>
                <a:sym typeface="Roboto"/>
              </a:rPr>
              <a:t>2. Используйте шрифт Roboto, кегль: заголовок – 25-30, подзаголовок –  17, </a:t>
            </a:r>
            <a:endParaRPr sz="1500" b="1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latin typeface="Roboto"/>
                <a:ea typeface="Roboto"/>
                <a:cs typeface="Roboto"/>
                <a:sym typeface="Roboto"/>
              </a:rPr>
              <a:t>основной текст – 15-12, межстрочный интервал 1,15</a:t>
            </a:r>
            <a:endParaRPr sz="1500" b="1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8"/>
          <p:cNvSpPr txBox="1"/>
          <p:nvPr/>
        </p:nvSpPr>
        <p:spPr>
          <a:xfrm>
            <a:off x="629988" y="781050"/>
            <a:ext cx="8423400" cy="21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180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3. Используйте нашу фирменную цветовую палитру (её найдете в следующем слайде) </a:t>
            </a:r>
            <a:endParaRPr sz="15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80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4. Визуальные материалы:</a:t>
            </a:r>
            <a:endParaRPr sz="15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Добавляйте релевантные изображения к текстовым блокам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Используйте иконки или эмодзи для визуализации ключевых пунктов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Используйте инфографику для визуализации сложной информации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    </a:t>
            </a:r>
            <a:r>
              <a:rPr lang="ru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    качественные изображения вы можете взять </a:t>
            </a:r>
            <a:r>
              <a:rPr lang="ru" b="1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в папке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58" name="Google Shape;258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7675" y="2576650"/>
            <a:ext cx="348500" cy="34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1252" y="2724091"/>
            <a:ext cx="499512" cy="4995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85266" y="583317"/>
            <a:ext cx="499512" cy="4995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84266" y="2316545"/>
            <a:ext cx="555893" cy="5558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71465" y="3774462"/>
            <a:ext cx="406292" cy="409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4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996919" y="3834697"/>
            <a:ext cx="424366" cy="424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4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257775" y="585425"/>
            <a:ext cx="495295" cy="495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4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994545" y="4262483"/>
            <a:ext cx="360144" cy="3601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4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405173" y="3774462"/>
            <a:ext cx="406292" cy="409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4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701471" y="3985239"/>
            <a:ext cx="508703" cy="5087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49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09009" y="539005"/>
            <a:ext cx="588135" cy="58813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49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2530352" y="4433144"/>
            <a:ext cx="404216" cy="4042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49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2901362" y="561770"/>
            <a:ext cx="542605" cy="5426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49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888594" y="2047748"/>
            <a:ext cx="436975" cy="436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49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514269" y="2047748"/>
            <a:ext cx="436975" cy="436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49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3054328" y="4448785"/>
            <a:ext cx="372935" cy="3729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49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8237883" y="3979170"/>
            <a:ext cx="520847" cy="5208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49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8207788" y="3288498"/>
            <a:ext cx="595986" cy="5959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49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1190534" y="2047748"/>
            <a:ext cx="436975" cy="436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49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2172209" y="1391638"/>
            <a:ext cx="493512" cy="4935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49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1150853" y="1403354"/>
            <a:ext cx="470080" cy="47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49"/>
          <p:cNvPicPr preferRelativeResize="0"/>
          <p:nvPr/>
        </p:nvPicPr>
        <p:blipFill rotWithShape="1">
          <a:blip r:embed="rId23">
            <a:alphaModFix/>
          </a:blip>
          <a:srcRect/>
          <a:stretch/>
        </p:blipFill>
        <p:spPr>
          <a:xfrm>
            <a:off x="552077" y="4281498"/>
            <a:ext cx="537109" cy="537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49"/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519706" y="1355027"/>
            <a:ext cx="566735" cy="5667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49"/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>
            <a:off x="5187775" y="2316539"/>
            <a:ext cx="493249" cy="49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49"/>
          <p:cNvPicPr preferRelativeResize="0"/>
          <p:nvPr/>
        </p:nvPicPr>
        <p:blipFill>
          <a:blip r:embed="rId26">
            <a:alphaModFix/>
          </a:blip>
          <a:stretch>
            <a:fillRect/>
          </a:stretch>
        </p:blipFill>
        <p:spPr>
          <a:xfrm>
            <a:off x="961355" y="2667110"/>
            <a:ext cx="588118" cy="5881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49"/>
          <p:cNvPicPr preferRelativeResize="0"/>
          <p:nvPr/>
        </p:nvPicPr>
        <p:blipFill>
          <a:blip r:embed="rId27">
            <a:alphaModFix/>
          </a:blip>
          <a:stretch>
            <a:fillRect/>
          </a:stretch>
        </p:blipFill>
        <p:spPr>
          <a:xfrm>
            <a:off x="7710770" y="3352476"/>
            <a:ext cx="468034" cy="4680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49"/>
          <p:cNvPicPr preferRelativeResize="0"/>
          <p:nvPr/>
        </p:nvPicPr>
        <p:blipFill>
          <a:blip r:embed="rId28">
            <a:alphaModFix/>
          </a:blip>
          <a:stretch>
            <a:fillRect/>
          </a:stretch>
        </p:blipFill>
        <p:spPr>
          <a:xfrm>
            <a:off x="5181495" y="2922709"/>
            <a:ext cx="493249" cy="4932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49"/>
          <p:cNvPicPr preferRelativeResize="0"/>
          <p:nvPr/>
        </p:nvPicPr>
        <p:blipFill>
          <a:blip r:embed="rId29">
            <a:alphaModFix/>
          </a:blip>
          <a:stretch>
            <a:fillRect/>
          </a:stretch>
        </p:blipFill>
        <p:spPr>
          <a:xfrm>
            <a:off x="2131524" y="2730594"/>
            <a:ext cx="499518" cy="499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49"/>
          <p:cNvPicPr preferRelativeResize="0"/>
          <p:nvPr/>
        </p:nvPicPr>
        <p:blipFill>
          <a:blip r:embed="rId30">
            <a:alphaModFix/>
          </a:blip>
          <a:stretch>
            <a:fillRect/>
          </a:stretch>
        </p:blipFill>
        <p:spPr>
          <a:xfrm>
            <a:off x="4009998" y="2316535"/>
            <a:ext cx="530079" cy="5300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49"/>
          <p:cNvPicPr preferRelativeResize="0"/>
          <p:nvPr/>
        </p:nvPicPr>
        <p:blipFill>
          <a:blip r:embed="rId31">
            <a:alphaModFix/>
          </a:blip>
          <a:stretch>
            <a:fillRect/>
          </a:stretch>
        </p:blipFill>
        <p:spPr>
          <a:xfrm>
            <a:off x="544543" y="3704244"/>
            <a:ext cx="552178" cy="552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49"/>
          <p:cNvPicPr preferRelativeResize="0"/>
          <p:nvPr/>
        </p:nvPicPr>
        <p:blipFill>
          <a:blip r:embed="rId32">
            <a:alphaModFix/>
          </a:blip>
          <a:stretch>
            <a:fillRect/>
          </a:stretch>
        </p:blipFill>
        <p:spPr>
          <a:xfrm>
            <a:off x="1078633" y="3704244"/>
            <a:ext cx="552178" cy="552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49"/>
          <p:cNvPicPr preferRelativeResize="0"/>
          <p:nvPr/>
        </p:nvPicPr>
        <p:blipFill>
          <a:blip r:embed="rId33">
            <a:alphaModFix/>
          </a:blip>
          <a:stretch>
            <a:fillRect/>
          </a:stretch>
        </p:blipFill>
        <p:spPr>
          <a:xfrm>
            <a:off x="1053627" y="4248959"/>
            <a:ext cx="602188" cy="6021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49"/>
          <p:cNvPicPr preferRelativeResize="0"/>
          <p:nvPr/>
        </p:nvPicPr>
        <p:blipFill>
          <a:blip r:embed="rId34">
            <a:alphaModFix/>
          </a:blip>
          <a:stretch>
            <a:fillRect/>
          </a:stretch>
        </p:blipFill>
        <p:spPr>
          <a:xfrm>
            <a:off x="469475" y="2745317"/>
            <a:ext cx="470090" cy="4700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49"/>
          <p:cNvPicPr preferRelativeResize="0"/>
          <p:nvPr/>
        </p:nvPicPr>
        <p:blipFill>
          <a:blip r:embed="rId35">
            <a:alphaModFix/>
          </a:blip>
          <a:stretch>
            <a:fillRect/>
          </a:stretch>
        </p:blipFill>
        <p:spPr>
          <a:xfrm>
            <a:off x="2316972" y="556974"/>
            <a:ext cx="552197" cy="5521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49"/>
          <p:cNvPicPr preferRelativeResize="0"/>
          <p:nvPr/>
        </p:nvPicPr>
        <p:blipFill>
          <a:blip r:embed="rId36">
            <a:alphaModFix/>
          </a:blip>
          <a:stretch>
            <a:fillRect/>
          </a:stretch>
        </p:blipFill>
        <p:spPr>
          <a:xfrm>
            <a:off x="4554831" y="2935266"/>
            <a:ext cx="504910" cy="5048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49"/>
          <p:cNvPicPr preferRelativeResize="0"/>
          <p:nvPr/>
        </p:nvPicPr>
        <p:blipFill>
          <a:blip r:embed="rId37">
            <a:alphaModFix/>
          </a:blip>
          <a:stretch>
            <a:fillRect/>
          </a:stretch>
        </p:blipFill>
        <p:spPr>
          <a:xfrm>
            <a:off x="4022582" y="2935266"/>
            <a:ext cx="504910" cy="5048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49"/>
          <p:cNvPicPr preferRelativeResize="0"/>
          <p:nvPr/>
        </p:nvPicPr>
        <p:blipFill>
          <a:blip r:embed="rId38">
            <a:alphaModFix/>
          </a:blip>
          <a:stretch>
            <a:fillRect/>
          </a:stretch>
        </p:blipFill>
        <p:spPr>
          <a:xfrm>
            <a:off x="4554831" y="2329119"/>
            <a:ext cx="504910" cy="5048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49"/>
          <p:cNvPicPr preferRelativeResize="0"/>
          <p:nvPr/>
        </p:nvPicPr>
        <p:blipFill>
          <a:blip r:embed="rId39">
            <a:alphaModFix/>
          </a:blip>
          <a:stretch>
            <a:fillRect/>
          </a:stretch>
        </p:blipFill>
        <p:spPr>
          <a:xfrm>
            <a:off x="5663349" y="2901775"/>
            <a:ext cx="597725" cy="59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49"/>
          <p:cNvPicPr preferRelativeResize="0"/>
          <p:nvPr/>
        </p:nvPicPr>
        <p:blipFill>
          <a:blip r:embed="rId40">
            <a:alphaModFix/>
          </a:blip>
          <a:stretch>
            <a:fillRect/>
          </a:stretch>
        </p:blipFill>
        <p:spPr>
          <a:xfrm>
            <a:off x="1985334" y="3818550"/>
            <a:ext cx="456645" cy="4566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49"/>
          <p:cNvPicPr preferRelativeResize="0"/>
          <p:nvPr/>
        </p:nvPicPr>
        <p:blipFill>
          <a:blip r:embed="rId41">
            <a:alphaModFix/>
          </a:blip>
          <a:stretch>
            <a:fillRect/>
          </a:stretch>
        </p:blipFill>
        <p:spPr>
          <a:xfrm>
            <a:off x="1434048" y="2018565"/>
            <a:ext cx="495294" cy="495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49"/>
          <p:cNvPicPr preferRelativeResize="0"/>
          <p:nvPr/>
        </p:nvPicPr>
        <p:blipFill>
          <a:blip r:embed="rId42">
            <a:alphaModFix/>
          </a:blip>
          <a:stretch>
            <a:fillRect/>
          </a:stretch>
        </p:blipFill>
        <p:spPr>
          <a:xfrm>
            <a:off x="1885178" y="2018565"/>
            <a:ext cx="495294" cy="495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49"/>
          <p:cNvPicPr preferRelativeResize="0"/>
          <p:nvPr/>
        </p:nvPicPr>
        <p:blipFill>
          <a:blip r:embed="rId43">
            <a:alphaModFix/>
          </a:blip>
          <a:stretch>
            <a:fillRect/>
          </a:stretch>
        </p:blipFill>
        <p:spPr>
          <a:xfrm>
            <a:off x="2026525" y="4443213"/>
            <a:ext cx="384075" cy="38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49"/>
          <p:cNvPicPr preferRelativeResize="0"/>
          <p:nvPr/>
        </p:nvPicPr>
        <p:blipFill>
          <a:blip r:embed="rId44">
            <a:alphaModFix/>
          </a:blip>
          <a:stretch>
            <a:fillRect/>
          </a:stretch>
        </p:blipFill>
        <p:spPr>
          <a:xfrm>
            <a:off x="2502160" y="3844766"/>
            <a:ext cx="404231" cy="40422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49"/>
          <p:cNvPicPr preferRelativeResize="0"/>
          <p:nvPr/>
        </p:nvPicPr>
        <p:blipFill>
          <a:blip r:embed="rId45">
            <a:alphaModFix/>
          </a:blip>
          <a:stretch>
            <a:fillRect/>
          </a:stretch>
        </p:blipFill>
        <p:spPr>
          <a:xfrm>
            <a:off x="4375738" y="4226469"/>
            <a:ext cx="432222" cy="4322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49"/>
          <p:cNvPicPr preferRelativeResize="0"/>
          <p:nvPr/>
        </p:nvPicPr>
        <p:blipFill>
          <a:blip r:embed="rId46">
            <a:alphaModFix/>
          </a:blip>
          <a:stretch>
            <a:fillRect/>
          </a:stretch>
        </p:blipFill>
        <p:spPr>
          <a:xfrm>
            <a:off x="3919814" y="3763353"/>
            <a:ext cx="432222" cy="4322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49"/>
          <p:cNvPicPr preferRelativeResize="0"/>
          <p:nvPr/>
        </p:nvPicPr>
        <p:blipFill>
          <a:blip r:embed="rId47">
            <a:alphaModFix/>
          </a:blip>
          <a:stretch>
            <a:fillRect/>
          </a:stretch>
        </p:blipFill>
        <p:spPr>
          <a:xfrm>
            <a:off x="4381317" y="3763353"/>
            <a:ext cx="432222" cy="4322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49"/>
          <p:cNvPicPr preferRelativeResize="0"/>
          <p:nvPr/>
        </p:nvPicPr>
        <p:blipFill>
          <a:blip r:embed="rId48">
            <a:alphaModFix/>
          </a:blip>
          <a:stretch>
            <a:fillRect/>
          </a:stretch>
        </p:blipFill>
        <p:spPr>
          <a:xfrm>
            <a:off x="5421140" y="4251223"/>
            <a:ext cx="382690" cy="38269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49"/>
          <p:cNvPicPr preferRelativeResize="0"/>
          <p:nvPr/>
        </p:nvPicPr>
        <p:blipFill>
          <a:blip r:embed="rId49">
            <a:alphaModFix/>
          </a:blip>
          <a:stretch>
            <a:fillRect/>
          </a:stretch>
        </p:blipFill>
        <p:spPr>
          <a:xfrm>
            <a:off x="1561510" y="1329664"/>
            <a:ext cx="617460" cy="61745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49"/>
          <p:cNvPicPr preferRelativeResize="0"/>
          <p:nvPr/>
        </p:nvPicPr>
        <p:blipFill>
          <a:blip r:embed="rId50">
            <a:alphaModFix/>
          </a:blip>
          <a:stretch>
            <a:fillRect/>
          </a:stretch>
        </p:blipFill>
        <p:spPr>
          <a:xfrm>
            <a:off x="7078625" y="585419"/>
            <a:ext cx="431346" cy="4313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49"/>
          <p:cNvPicPr preferRelativeResize="0"/>
          <p:nvPr/>
        </p:nvPicPr>
        <p:blipFill>
          <a:blip r:embed="rId51">
            <a:alphaModFix/>
          </a:blip>
          <a:stretch>
            <a:fillRect/>
          </a:stretch>
        </p:blipFill>
        <p:spPr>
          <a:xfrm>
            <a:off x="7121933" y="1135419"/>
            <a:ext cx="431346" cy="4313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49"/>
          <p:cNvPicPr preferRelativeResize="0"/>
          <p:nvPr/>
        </p:nvPicPr>
        <p:blipFill>
          <a:blip r:embed="rId52">
            <a:alphaModFix/>
          </a:blip>
          <a:stretch>
            <a:fillRect/>
          </a:stretch>
        </p:blipFill>
        <p:spPr>
          <a:xfrm rot="808536">
            <a:off x="8249366" y="2529116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49"/>
          <p:cNvPicPr preferRelativeResize="0"/>
          <p:nvPr/>
        </p:nvPicPr>
        <p:blipFill>
          <a:blip r:embed="rId53">
            <a:alphaModFix/>
          </a:blip>
          <a:stretch>
            <a:fillRect/>
          </a:stretch>
        </p:blipFill>
        <p:spPr>
          <a:xfrm>
            <a:off x="7692265" y="2494210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49"/>
          <p:cNvPicPr preferRelativeResize="0"/>
          <p:nvPr/>
        </p:nvPicPr>
        <p:blipFill>
          <a:blip r:embed="rId54">
            <a:alphaModFix/>
          </a:blip>
          <a:stretch>
            <a:fillRect/>
          </a:stretch>
        </p:blipFill>
        <p:spPr>
          <a:xfrm>
            <a:off x="7202083" y="2494244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49"/>
          <p:cNvPicPr preferRelativeResize="0"/>
          <p:nvPr/>
        </p:nvPicPr>
        <p:blipFill>
          <a:blip r:embed="rId55">
            <a:alphaModFix/>
          </a:blip>
          <a:stretch>
            <a:fillRect/>
          </a:stretch>
        </p:blipFill>
        <p:spPr>
          <a:xfrm>
            <a:off x="7202071" y="1974083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49"/>
          <p:cNvPicPr preferRelativeResize="0"/>
          <p:nvPr/>
        </p:nvPicPr>
        <p:blipFill>
          <a:blip r:embed="rId56">
            <a:alphaModFix/>
          </a:blip>
          <a:stretch>
            <a:fillRect/>
          </a:stretch>
        </p:blipFill>
        <p:spPr>
          <a:xfrm>
            <a:off x="7692265" y="1974071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49"/>
          <p:cNvPicPr preferRelativeResize="0"/>
          <p:nvPr/>
        </p:nvPicPr>
        <p:blipFill>
          <a:blip r:embed="rId57">
            <a:alphaModFix/>
          </a:blip>
          <a:stretch>
            <a:fillRect/>
          </a:stretch>
        </p:blipFill>
        <p:spPr>
          <a:xfrm>
            <a:off x="8218004" y="1167390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49"/>
          <p:cNvPicPr preferRelativeResize="0"/>
          <p:nvPr/>
        </p:nvPicPr>
        <p:blipFill>
          <a:blip r:embed="rId58">
            <a:alphaModFix/>
          </a:blip>
          <a:stretch>
            <a:fillRect/>
          </a:stretch>
        </p:blipFill>
        <p:spPr>
          <a:xfrm>
            <a:off x="7631405" y="1180470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49"/>
          <p:cNvPicPr preferRelativeResize="0"/>
          <p:nvPr/>
        </p:nvPicPr>
        <p:blipFill>
          <a:blip r:embed="rId59">
            <a:alphaModFix/>
          </a:blip>
          <a:stretch>
            <a:fillRect/>
          </a:stretch>
        </p:blipFill>
        <p:spPr>
          <a:xfrm>
            <a:off x="8164542" y="578840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49"/>
          <p:cNvPicPr preferRelativeResize="0"/>
          <p:nvPr/>
        </p:nvPicPr>
        <p:blipFill>
          <a:blip r:embed="rId60">
            <a:alphaModFix/>
          </a:blip>
          <a:stretch>
            <a:fillRect/>
          </a:stretch>
        </p:blipFill>
        <p:spPr>
          <a:xfrm>
            <a:off x="7666734" y="578840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49"/>
          <p:cNvPicPr preferRelativeResize="0"/>
          <p:nvPr/>
        </p:nvPicPr>
        <p:blipFill>
          <a:blip r:embed="rId61">
            <a:alphaModFix/>
          </a:blip>
          <a:stretch>
            <a:fillRect/>
          </a:stretch>
        </p:blipFill>
        <p:spPr>
          <a:xfrm>
            <a:off x="3495732" y="583314"/>
            <a:ext cx="499518" cy="499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49"/>
          <p:cNvPicPr preferRelativeResize="0"/>
          <p:nvPr/>
        </p:nvPicPr>
        <p:blipFill>
          <a:blip r:embed="rId62">
            <a:alphaModFix/>
          </a:blip>
          <a:stretch>
            <a:fillRect/>
          </a:stretch>
        </p:blipFill>
        <p:spPr>
          <a:xfrm>
            <a:off x="7197364" y="4023550"/>
            <a:ext cx="432067" cy="432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49"/>
          <p:cNvPicPr preferRelativeResize="0"/>
          <p:nvPr/>
        </p:nvPicPr>
        <p:blipFill>
          <a:blip r:embed="rId63">
            <a:alphaModFix/>
          </a:blip>
          <a:stretch>
            <a:fillRect/>
          </a:stretch>
        </p:blipFill>
        <p:spPr>
          <a:xfrm>
            <a:off x="7175125" y="3370459"/>
            <a:ext cx="432067" cy="432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49"/>
          <p:cNvPicPr preferRelativeResize="0"/>
          <p:nvPr/>
        </p:nvPicPr>
        <p:blipFill>
          <a:blip r:embed="rId64">
            <a:alphaModFix/>
          </a:blip>
          <a:stretch>
            <a:fillRect/>
          </a:stretch>
        </p:blipFill>
        <p:spPr>
          <a:xfrm>
            <a:off x="8193251" y="1974071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49"/>
          <p:cNvPicPr preferRelativeResize="0"/>
          <p:nvPr/>
        </p:nvPicPr>
        <p:blipFill rotWithShape="1">
          <a:blip r:embed="rId65">
            <a:alphaModFix/>
          </a:blip>
          <a:srcRect/>
          <a:stretch/>
        </p:blipFill>
        <p:spPr>
          <a:xfrm>
            <a:off x="2337816" y="2058480"/>
            <a:ext cx="443210" cy="443203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49"/>
          <p:cNvPicPr preferRelativeResize="0"/>
          <p:nvPr/>
        </p:nvPicPr>
        <p:blipFill>
          <a:blip r:embed="rId66">
            <a:alphaModFix/>
          </a:blip>
          <a:stretch>
            <a:fillRect/>
          </a:stretch>
        </p:blipFill>
        <p:spPr>
          <a:xfrm>
            <a:off x="2775062" y="1388632"/>
            <a:ext cx="499518" cy="499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49"/>
          <p:cNvPicPr preferRelativeResize="0"/>
          <p:nvPr/>
        </p:nvPicPr>
        <p:blipFill rotWithShape="1">
          <a:blip r:embed="rId67">
            <a:alphaModFix/>
          </a:blip>
          <a:srcRect/>
          <a:stretch/>
        </p:blipFill>
        <p:spPr>
          <a:xfrm>
            <a:off x="5056303" y="4700669"/>
            <a:ext cx="306250" cy="30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49"/>
          <p:cNvPicPr preferRelativeResize="0"/>
          <p:nvPr/>
        </p:nvPicPr>
        <p:blipFill rotWithShape="1">
          <a:blip r:embed="rId68">
            <a:alphaModFix/>
          </a:blip>
          <a:srcRect/>
          <a:stretch/>
        </p:blipFill>
        <p:spPr>
          <a:xfrm>
            <a:off x="5476501" y="4711956"/>
            <a:ext cx="306250" cy="30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49"/>
          <p:cNvPicPr preferRelativeResize="0"/>
          <p:nvPr/>
        </p:nvPicPr>
        <p:blipFill>
          <a:blip r:embed="rId69">
            <a:alphaModFix/>
          </a:blip>
          <a:stretch>
            <a:fillRect/>
          </a:stretch>
        </p:blipFill>
        <p:spPr>
          <a:xfrm>
            <a:off x="2691814" y="2761497"/>
            <a:ext cx="437718" cy="437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49"/>
          <p:cNvPicPr preferRelativeResize="0"/>
          <p:nvPr/>
        </p:nvPicPr>
        <p:blipFill>
          <a:blip r:embed="rId70">
            <a:alphaModFix/>
          </a:blip>
          <a:stretch>
            <a:fillRect/>
          </a:stretch>
        </p:blipFill>
        <p:spPr>
          <a:xfrm>
            <a:off x="3835523" y="1440998"/>
            <a:ext cx="617475" cy="61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49"/>
          <p:cNvPicPr preferRelativeResize="0"/>
          <p:nvPr/>
        </p:nvPicPr>
        <p:blipFill>
          <a:blip r:embed="rId71">
            <a:alphaModFix/>
          </a:blip>
          <a:stretch>
            <a:fillRect/>
          </a:stretch>
        </p:blipFill>
        <p:spPr>
          <a:xfrm>
            <a:off x="4540306" y="1419187"/>
            <a:ext cx="729762" cy="7297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50"/>
          <p:cNvSpPr/>
          <p:nvPr/>
        </p:nvSpPr>
        <p:spPr>
          <a:xfrm>
            <a:off x="5386000" y="197300"/>
            <a:ext cx="3467400" cy="2147400"/>
          </a:xfrm>
          <a:prstGeom prst="roundRect">
            <a:avLst>
              <a:gd name="adj" fmla="val 16667"/>
            </a:avLst>
          </a:prstGeom>
          <a:solidFill>
            <a:srgbClr val="9E9E9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37" name="Google Shape;337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07677" y="1327053"/>
            <a:ext cx="1812680" cy="627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07700" y="489978"/>
            <a:ext cx="1812644" cy="6275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96748" y="670077"/>
            <a:ext cx="941925" cy="1201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10300" y="2760755"/>
            <a:ext cx="1883234" cy="780798"/>
          </a:xfrm>
          <a:prstGeom prst="rect">
            <a:avLst/>
          </a:prstGeom>
          <a:noFill/>
          <a:ln>
            <a:noFill/>
          </a:ln>
          <a:effectLst>
            <a:outerShdw blurRad="114300" dist="19050" dir="588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341" name="Google Shape;341;p5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672170" y="3726284"/>
            <a:ext cx="1948175" cy="765766"/>
          </a:xfrm>
          <a:prstGeom prst="rect">
            <a:avLst/>
          </a:prstGeom>
          <a:noFill/>
          <a:ln>
            <a:noFill/>
          </a:ln>
          <a:effectLst>
            <a:outerShdw blurRad="114300" dist="19050" dir="588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342" name="Google Shape;342;p5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795668" y="510640"/>
            <a:ext cx="765850" cy="1124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5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792750" y="586627"/>
            <a:ext cx="1397868" cy="1081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5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08750" y="623231"/>
            <a:ext cx="880325" cy="8996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5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27775" y="1972625"/>
            <a:ext cx="880324" cy="879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50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638025" y="1871888"/>
            <a:ext cx="1081150" cy="108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50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795678" y="3300686"/>
            <a:ext cx="941925" cy="1015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50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3108466" y="1689619"/>
            <a:ext cx="880325" cy="1348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50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577949" y="3180927"/>
            <a:ext cx="941925" cy="10873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1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Шаблоны, которые вы можете использовать для рассказа о своем проекте</a:t>
            </a:r>
            <a:endParaRPr/>
          </a:p>
        </p:txBody>
      </p:sp>
      <p:pic>
        <p:nvPicPr>
          <p:cNvPr id="355" name="Google Shape;355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14075" y="430338"/>
            <a:ext cx="939325" cy="939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6"/>
          <p:cNvSpPr txBox="1">
            <a:spLocks noGrp="1"/>
          </p:cNvSpPr>
          <p:nvPr>
            <p:ph type="title"/>
          </p:nvPr>
        </p:nvSpPr>
        <p:spPr>
          <a:xfrm>
            <a:off x="744125" y="1415974"/>
            <a:ext cx="7935300" cy="141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4000">
                <a:solidFill>
                  <a:schemeClr val="dk1"/>
                </a:solidFill>
              </a:rPr>
              <a:t>Меня хорошо видно</a:t>
            </a:r>
            <a:endParaRPr sz="4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>
                <a:solidFill>
                  <a:schemeClr val="dk1"/>
                </a:solidFill>
              </a:rPr>
              <a:t>&amp; слышно?</a:t>
            </a:r>
            <a:endParaRPr sz="4000">
              <a:solidFill>
                <a:schemeClr val="dk1"/>
              </a:solidFill>
            </a:endParaRPr>
          </a:p>
        </p:txBody>
      </p:sp>
      <p:pic>
        <p:nvPicPr>
          <p:cNvPr id="157" name="Google Shape;15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4062" y="3841075"/>
            <a:ext cx="545712" cy="5457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5575" y="3890890"/>
            <a:ext cx="537262" cy="5372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2"/>
          <p:cNvSpPr txBox="1">
            <a:spLocks noGrp="1"/>
          </p:cNvSpPr>
          <p:nvPr>
            <p:ph type="title"/>
          </p:nvPr>
        </p:nvSpPr>
        <p:spPr>
          <a:xfrm>
            <a:off x="548556" y="1594106"/>
            <a:ext cx="7379700" cy="11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venir"/>
              <a:buNone/>
            </a:pPr>
            <a:r>
              <a:rPr lang="ru"/>
              <a:t>Материал для моделирования</a:t>
            </a:r>
            <a:endParaRPr sz="3600">
              <a:solidFill>
                <a:srgbClr val="FBFBFE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</a:pPr>
            <a:endParaRPr sz="2800">
              <a:solidFill>
                <a:srgbClr val="FBFBF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1" name="Google Shape;361;p52"/>
          <p:cNvSpPr/>
          <p:nvPr/>
        </p:nvSpPr>
        <p:spPr>
          <a:xfrm>
            <a:off x="494025" y="682688"/>
            <a:ext cx="6167400" cy="1070700"/>
          </a:xfrm>
          <a:prstGeom prst="roundRect">
            <a:avLst>
              <a:gd name="adj" fmla="val 16667"/>
            </a:avLst>
          </a:prstGeom>
          <a:solidFill>
            <a:srgbClr val="40299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4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Название подтемы</a:t>
            </a:r>
            <a:endParaRPr sz="34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62" name="Google Shape;362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74100" y="1077650"/>
            <a:ext cx="1078825" cy="1245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3"/>
          <p:cNvSpPr txBox="1"/>
          <p:nvPr/>
        </p:nvSpPr>
        <p:spPr>
          <a:xfrm>
            <a:off x="721493" y="832471"/>
            <a:ext cx="7701000" cy="8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300"/>
              <a:buFont typeface="Roboto"/>
              <a:buNone/>
            </a:pPr>
            <a:r>
              <a:rPr lang="ru" sz="5300" b="1">
                <a:solidFill>
                  <a:srgbClr val="3F299A"/>
                </a:solidFill>
                <a:latin typeface="Roboto"/>
                <a:ea typeface="Roboto"/>
                <a:cs typeface="Roboto"/>
                <a:sym typeface="Roboto"/>
              </a:rPr>
              <a:t>Определение – это</a:t>
            </a:r>
            <a:endParaRPr sz="2300">
              <a:solidFill>
                <a:srgbClr val="3F299A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68" name="Google Shape;368;p53"/>
          <p:cNvSpPr txBox="1"/>
          <p:nvPr/>
        </p:nvSpPr>
        <p:spPr>
          <a:xfrm>
            <a:off x="721500" y="1984175"/>
            <a:ext cx="7403400" cy="17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3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описание данных в виде набора сущностей, отношений между ними, атрибутов сущностей, </a:t>
            </a:r>
            <a:endParaRPr sz="2300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3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их типов данных, соглашений об именовании </a:t>
            </a:r>
            <a:endParaRPr sz="2300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3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и правил проверки целостностей 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54"/>
          <p:cNvSpPr txBox="1">
            <a:spLocks noGrp="1"/>
          </p:cNvSpPr>
          <p:nvPr>
            <p:ph type="title"/>
          </p:nvPr>
        </p:nvSpPr>
        <p:spPr>
          <a:xfrm>
            <a:off x="600400" y="438675"/>
            <a:ext cx="66522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Слайды с “кнопками” </a:t>
            </a:r>
            <a:endParaRPr/>
          </a:p>
        </p:txBody>
      </p:sp>
      <p:sp>
        <p:nvSpPr>
          <p:cNvPr id="374" name="Google Shape;374;p54"/>
          <p:cNvSpPr/>
          <p:nvPr/>
        </p:nvSpPr>
        <p:spPr>
          <a:xfrm>
            <a:off x="720000" y="1534575"/>
            <a:ext cx="5400900" cy="14274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Тезис 1/Определение 1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5" name="Google Shape;375;p54"/>
          <p:cNvSpPr/>
          <p:nvPr/>
        </p:nvSpPr>
        <p:spPr>
          <a:xfrm>
            <a:off x="720000" y="3285100"/>
            <a:ext cx="5400900" cy="1427400"/>
          </a:xfrm>
          <a:prstGeom prst="roundRect">
            <a:avLst>
              <a:gd name="adj" fmla="val 16667"/>
            </a:avLst>
          </a:prstGeom>
          <a:solidFill>
            <a:srgbClr val="3F299A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Тезис 2 (выбирая его, словно щелкаем на него мышью,</a:t>
            </a:r>
            <a:endParaRPr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и в следующем слайде раскрываем выбранную </a:t>
            </a:r>
            <a:endParaRPr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мысль полностью) / Определение 2</a:t>
            </a:r>
            <a:endParaRPr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76" name="Google Shape;376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73550" y="3889950"/>
            <a:ext cx="739326" cy="85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55"/>
          <p:cNvSpPr/>
          <p:nvPr/>
        </p:nvSpPr>
        <p:spPr>
          <a:xfrm>
            <a:off x="1010550" y="1550450"/>
            <a:ext cx="6878100" cy="1427400"/>
          </a:xfrm>
          <a:prstGeom prst="roundRect">
            <a:avLst>
              <a:gd name="adj" fmla="val 16667"/>
            </a:avLst>
          </a:prstGeom>
          <a:solidFill>
            <a:srgbClr val="3F299A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Определение</a:t>
            </a:r>
            <a:r>
              <a:rPr lang="ru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 – </a:t>
            </a:r>
            <a:r>
              <a:rPr lang="ru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их типов данных, соглашений об именовании и правил проверки целостностей 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82" name="Google Shape;382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81800" y="2312100"/>
            <a:ext cx="739326" cy="85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56"/>
          <p:cNvSpPr txBox="1">
            <a:spLocks noGrp="1"/>
          </p:cNvSpPr>
          <p:nvPr>
            <p:ph type="title"/>
          </p:nvPr>
        </p:nvSpPr>
        <p:spPr>
          <a:xfrm>
            <a:off x="611950" y="318675"/>
            <a:ext cx="8214300" cy="6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Заголовок: главная мысль слайда </a:t>
            </a:r>
            <a:endParaRPr/>
          </a:p>
        </p:txBody>
      </p:sp>
      <p:sp>
        <p:nvSpPr>
          <p:cNvPr id="388" name="Google Shape;388;p56"/>
          <p:cNvSpPr txBox="1">
            <a:spLocks noGrp="1"/>
          </p:cNvSpPr>
          <p:nvPr>
            <p:ph type="title"/>
          </p:nvPr>
        </p:nvSpPr>
        <p:spPr>
          <a:xfrm>
            <a:off x="611950" y="938325"/>
            <a:ext cx="6724200" cy="41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0">
                <a:latin typeface="Roboto Medium"/>
                <a:ea typeface="Roboto Medium"/>
                <a:cs typeface="Roboto Medium"/>
                <a:sym typeface="Roboto Medium"/>
              </a:rPr>
              <a:t>Подзаголовок – дополнение к основной мысли</a:t>
            </a:r>
            <a:endParaRPr sz="1500" b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89" name="Google Shape;389;p56"/>
          <p:cNvSpPr txBox="1"/>
          <p:nvPr/>
        </p:nvSpPr>
        <p:spPr>
          <a:xfrm>
            <a:off x="662850" y="1917013"/>
            <a:ext cx="4092000" cy="19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299A"/>
              </a:buClr>
              <a:buSzPts val="1300"/>
              <a:buFont typeface="Roboto"/>
              <a:buChar char="●"/>
            </a:pPr>
            <a:r>
              <a:rPr lang="ru" sz="13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Источников много </a:t>
            </a:r>
            <a:endParaRPr sz="13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299A"/>
              </a:buClr>
              <a:buSzPts val="1300"/>
              <a:buFont typeface="Roboto"/>
              <a:buChar char="●"/>
            </a:pPr>
            <a:r>
              <a:rPr lang="ru" sz="13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Кроме того, в той же микросервисной архитектуре у нас запрос от клиента может проходить через несколько различных микросервисов, причем в зависимости </a:t>
            </a:r>
            <a:endParaRPr sz="13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от различных аспектов, этот путь может состоять из разных узлов. 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0" name="Google Shape;390;p56"/>
          <p:cNvSpPr/>
          <p:nvPr/>
        </p:nvSpPr>
        <p:spPr>
          <a:xfrm>
            <a:off x="6203150" y="1392225"/>
            <a:ext cx="2490600" cy="30939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место для иллюстрации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7"/>
          <p:cNvSpPr txBox="1">
            <a:spLocks noGrp="1"/>
          </p:cNvSpPr>
          <p:nvPr>
            <p:ph type="title"/>
          </p:nvPr>
        </p:nvSpPr>
        <p:spPr>
          <a:xfrm>
            <a:off x="638800" y="351150"/>
            <a:ext cx="8214300" cy="6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Главная мысль слайда</a:t>
            </a:r>
            <a:endParaRPr/>
          </a:p>
        </p:txBody>
      </p:sp>
      <p:sp>
        <p:nvSpPr>
          <p:cNvPr id="396" name="Google Shape;396;p57"/>
          <p:cNvSpPr txBox="1"/>
          <p:nvPr/>
        </p:nvSpPr>
        <p:spPr>
          <a:xfrm>
            <a:off x="611950" y="1269600"/>
            <a:ext cx="606660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299A"/>
              </a:buClr>
              <a:buSzPts val="1300"/>
              <a:buFont typeface="Roboto"/>
              <a:buChar char="●"/>
            </a:pPr>
            <a:r>
              <a:rPr lang="ru" sz="13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В этой статье мы будем завершать тему мониторинга и поговорим  </a:t>
            </a:r>
            <a:endParaRPr sz="13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о мониторинге работы самих приложений. </a:t>
            </a:r>
            <a:endParaRPr sz="13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3F299A"/>
              </a:buClr>
              <a:buSzPts val="1300"/>
              <a:buFont typeface="Roboto"/>
              <a:buChar char="●"/>
            </a:pPr>
            <a:r>
              <a:rPr lang="ru" sz="13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Какими средствами и как можно осуществлять сбор метрик </a:t>
            </a:r>
            <a:endParaRPr sz="13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с приложений и что такое трассировка.</a:t>
            </a:r>
            <a:endParaRPr sz="13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3F299A"/>
              </a:buClr>
              <a:buSzPts val="1300"/>
              <a:buFont typeface="Roboto"/>
              <a:buChar char="●"/>
            </a:pPr>
            <a:r>
              <a:rPr lang="ru" sz="13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Как уже говорилось в предыдущих статьях, мы можем осуществлять сбор количественных показателей по событиям, формирующим тренды с помощью метрик.</a:t>
            </a:r>
            <a:endParaRPr sz="13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3F299A"/>
              </a:buClr>
              <a:buSzPts val="1300"/>
              <a:buFont typeface="Roboto"/>
              <a:buChar char="●"/>
            </a:pPr>
            <a:r>
              <a:rPr lang="ru" sz="13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Кроме того, в той же микросервисной архитектуре у нас запрос </a:t>
            </a:r>
            <a:endParaRPr sz="13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от клиента может проходить через несколько различных микросервисов.</a:t>
            </a:r>
            <a:endParaRPr sz="13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3F299A"/>
              </a:buClr>
              <a:buSzPts val="1300"/>
              <a:buFont typeface="Roboto"/>
              <a:buChar char="●"/>
            </a:pPr>
            <a:r>
              <a:rPr lang="ru" sz="13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В зависимости от различных аспектов, этот путь может состоять из разных узлов. </a:t>
            </a:r>
            <a:endParaRPr sz="13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58"/>
          <p:cNvSpPr txBox="1"/>
          <p:nvPr/>
        </p:nvSpPr>
        <p:spPr>
          <a:xfrm>
            <a:off x="800575" y="1349525"/>
            <a:ext cx="7224600" cy="30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В этой статье мы будем завершать тему мониторинга </a:t>
            </a:r>
            <a:endParaRPr sz="15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и поговорим о мониторинге работы самих приложений. </a:t>
            </a:r>
            <a:endParaRPr sz="15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Какими средствами и как можно осуществлять сбор </a:t>
            </a:r>
            <a:endParaRPr sz="15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метрик с приложений и что такое трассировка.</a:t>
            </a:r>
            <a:endParaRPr sz="15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Как уже говорилось в предыдущих статьях, мы можем</a:t>
            </a:r>
            <a:endParaRPr sz="15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осуществлять сбор количественных показателей </a:t>
            </a:r>
            <a:endParaRPr sz="15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 событиям, формирующим тренды с помощью метрик.</a:t>
            </a:r>
            <a:endParaRPr sz="15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5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2" name="Google Shape;402;p58"/>
          <p:cNvSpPr txBox="1">
            <a:spLocks noGrp="1"/>
          </p:cNvSpPr>
          <p:nvPr>
            <p:ph type="title"/>
          </p:nvPr>
        </p:nvSpPr>
        <p:spPr>
          <a:xfrm>
            <a:off x="611950" y="350875"/>
            <a:ext cx="8214300" cy="6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Главная мысль слайда</a:t>
            </a:r>
            <a:endParaRPr/>
          </a:p>
        </p:txBody>
      </p:sp>
      <p:pic>
        <p:nvPicPr>
          <p:cNvPr id="403" name="Google Shape;403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8200" y="1468125"/>
            <a:ext cx="315075" cy="321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8200" y="2410750"/>
            <a:ext cx="315075" cy="321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8200" y="3353375"/>
            <a:ext cx="315075" cy="321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59"/>
          <p:cNvSpPr txBox="1">
            <a:spLocks noGrp="1"/>
          </p:cNvSpPr>
          <p:nvPr>
            <p:ph type="title"/>
          </p:nvPr>
        </p:nvSpPr>
        <p:spPr>
          <a:xfrm>
            <a:off x="623400" y="345599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50505"/>
                </a:solidFill>
              </a:rPr>
              <a:t>Слайд со списком </a:t>
            </a:r>
            <a:endParaRPr>
              <a:solidFill>
                <a:srgbClr val="050505"/>
              </a:solidFill>
            </a:endParaRPr>
          </a:p>
        </p:txBody>
      </p:sp>
      <p:graphicFrame>
        <p:nvGraphicFramePr>
          <p:cNvPr id="411" name="Google Shape;411;p59"/>
          <p:cNvGraphicFramePr/>
          <p:nvPr/>
        </p:nvGraphicFramePr>
        <p:xfrm>
          <a:off x="623400" y="1392000"/>
          <a:ext cx="7239000" cy="1828750"/>
        </p:xfrm>
        <a:graphic>
          <a:graphicData uri="http://schemas.openxmlformats.org/drawingml/2006/table">
            <a:tbl>
              <a:tblPr>
                <a:noFill/>
                <a:tableStyleId>{29BE8C9C-436E-4FCF-B9FB-672A43D0DA50}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5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5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5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5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5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5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5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sz="15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5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5.</a:t>
                      </a:r>
                      <a:endParaRPr sz="15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60"/>
          <p:cNvSpPr txBox="1">
            <a:spLocks noGrp="1"/>
          </p:cNvSpPr>
          <p:nvPr>
            <p:ph type="title"/>
          </p:nvPr>
        </p:nvSpPr>
        <p:spPr>
          <a:xfrm>
            <a:off x="611950" y="326500"/>
            <a:ext cx="8214300" cy="113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Главная мысль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слайда  </a:t>
            </a:r>
            <a:endParaRPr/>
          </a:p>
        </p:txBody>
      </p:sp>
      <p:sp>
        <p:nvSpPr>
          <p:cNvPr id="417" name="Google Shape;417;p60"/>
          <p:cNvSpPr txBox="1">
            <a:spLocks noGrp="1"/>
          </p:cNvSpPr>
          <p:nvPr>
            <p:ph type="title"/>
          </p:nvPr>
        </p:nvSpPr>
        <p:spPr>
          <a:xfrm>
            <a:off x="611950" y="1646950"/>
            <a:ext cx="4239900" cy="245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b="0">
                <a:solidFill>
                  <a:srgbClr val="333333"/>
                </a:solidFill>
                <a:highlight>
                  <a:srgbClr val="FFFFFF"/>
                </a:highlight>
              </a:rPr>
              <a:t>В случае, если мы обнаружили превышение </a:t>
            </a:r>
            <a:endParaRPr sz="1300" b="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b="0">
                <a:solidFill>
                  <a:srgbClr val="333333"/>
                </a:solidFill>
                <a:highlight>
                  <a:srgbClr val="FFFFFF"/>
                </a:highlight>
              </a:rPr>
              <a:t>по какому-то определенному параметру, то </a:t>
            </a:r>
            <a:endParaRPr sz="1300" b="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b="0">
                <a:solidFill>
                  <a:srgbClr val="333333"/>
                </a:solidFill>
                <a:highlight>
                  <a:srgbClr val="FFFFFF"/>
                </a:highlight>
              </a:rPr>
              <a:t>нам необходимо разобраться в причинах произошедшего, и здесь нам на помощь приходят журналы событий сервисов. </a:t>
            </a:r>
            <a:endParaRPr sz="1300" b="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b="0">
                <a:solidFill>
                  <a:srgbClr val="333333"/>
                </a:solidFill>
                <a:highlight>
                  <a:srgbClr val="FFFFFF"/>
                </a:highlight>
              </a:rPr>
              <a:t>В логах можно найти много полезной информации касающейся проблем в работе приложения, по сути, если событие в принципе логируется, то мы можем его найти и проанализировать.</a:t>
            </a:r>
            <a:endParaRPr sz="1300" b="0"/>
          </a:p>
        </p:txBody>
      </p:sp>
      <p:sp>
        <p:nvSpPr>
          <p:cNvPr id="418" name="Google Shape;418;p60"/>
          <p:cNvSpPr txBox="1"/>
          <p:nvPr/>
        </p:nvSpPr>
        <p:spPr>
          <a:xfrm>
            <a:off x="611950" y="4496675"/>
            <a:ext cx="42399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013D85"/>
                </a:solidFill>
                <a:latin typeface="Roboto"/>
                <a:ea typeface="Roboto"/>
                <a:cs typeface="Roboto"/>
                <a:sym typeface="Roboto"/>
              </a:rPr>
              <a:t>ссылка на источник кегль 11: </a:t>
            </a:r>
            <a:r>
              <a:rPr lang="ru" sz="11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https://habr.com/ru/companies/rosatom/articles/841842/</a:t>
            </a:r>
            <a:endParaRPr sz="1100">
              <a:solidFill>
                <a:srgbClr val="013D8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9" name="Google Shape;419;p60"/>
          <p:cNvSpPr/>
          <p:nvPr/>
        </p:nvSpPr>
        <p:spPr>
          <a:xfrm>
            <a:off x="5306100" y="0"/>
            <a:ext cx="38379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место для иллюстрации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61"/>
          <p:cNvSpPr txBox="1">
            <a:spLocks noGrp="1"/>
          </p:cNvSpPr>
          <p:nvPr>
            <p:ph type="title"/>
          </p:nvPr>
        </p:nvSpPr>
        <p:spPr>
          <a:xfrm>
            <a:off x="623400" y="42597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 с 3 колонками</a:t>
            </a:r>
            <a:endParaRPr/>
          </a:p>
        </p:txBody>
      </p:sp>
      <p:sp>
        <p:nvSpPr>
          <p:cNvPr id="425" name="Google Shape;425;p61"/>
          <p:cNvSpPr txBox="1"/>
          <p:nvPr/>
        </p:nvSpPr>
        <p:spPr>
          <a:xfrm>
            <a:off x="1394388" y="2747863"/>
            <a:ext cx="2159100" cy="17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Над текстовым полем могут быть иконки, цифры, иллюстрации – всё, на чем вы хотите сакцентировать внимание студентов. 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6" name="Google Shape;426;p61"/>
          <p:cNvSpPr txBox="1"/>
          <p:nvPr/>
        </p:nvSpPr>
        <p:spPr>
          <a:xfrm>
            <a:off x="3670788" y="2747863"/>
            <a:ext cx="2159100" cy="17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Над текстовым полем могут быть иконки, цифры, иллюстрации – всё, на чем вы хотите сакцентировать внимание студентов. 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7" name="Google Shape;427;p61"/>
          <p:cNvSpPr txBox="1"/>
          <p:nvPr/>
        </p:nvSpPr>
        <p:spPr>
          <a:xfrm>
            <a:off x="5947188" y="2747863"/>
            <a:ext cx="2159100" cy="17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Над текстовым полем могут быть иконки, цифры, иллюстрации – всё, на чем вы хотите сакцентировать внимание студентов. 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28" name="Google Shape;428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83850" y="1791975"/>
            <a:ext cx="685800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29100" y="1791975"/>
            <a:ext cx="685800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p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46850" y="1791975"/>
            <a:ext cx="685800" cy="6858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31" name="Google Shape;431;p61"/>
          <p:cNvGrpSpPr/>
          <p:nvPr/>
        </p:nvGrpSpPr>
        <p:grpSpPr>
          <a:xfrm>
            <a:off x="6080501" y="248200"/>
            <a:ext cx="2783324" cy="1153950"/>
            <a:chOff x="6567151" y="248200"/>
            <a:chExt cx="2783324" cy="1153950"/>
          </a:xfrm>
        </p:grpSpPr>
        <p:pic>
          <p:nvPicPr>
            <p:cNvPr id="432" name="Google Shape;432;p6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567151" y="248200"/>
              <a:ext cx="2783324" cy="1153950"/>
            </a:xfrm>
            <a:prstGeom prst="rect">
              <a:avLst/>
            </a:prstGeom>
            <a:noFill/>
            <a:ln>
              <a:noFill/>
            </a:ln>
            <a:effectLst>
              <a:outerShdw blurRad="200025" dist="28575" dir="4200000" algn="bl" rotWithShape="0">
                <a:srgbClr val="000000">
                  <a:alpha val="30000"/>
                </a:srgbClr>
              </a:outerShdw>
            </a:effectLst>
          </p:spPr>
        </p:pic>
        <p:sp>
          <p:nvSpPr>
            <p:cNvPr id="433" name="Google Shape;433;p61"/>
            <p:cNvSpPr txBox="1"/>
            <p:nvPr/>
          </p:nvSpPr>
          <p:spPr>
            <a:xfrm>
              <a:off x="6966546" y="434875"/>
              <a:ext cx="2221500" cy="69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100" b="1">
                  <a:latin typeface="Roboto"/>
                  <a:ea typeface="Roboto"/>
                  <a:cs typeface="Roboto"/>
                  <a:sym typeface="Roboto"/>
                </a:rPr>
                <a:t>поменяйте иконки на подходящие по смыслу (слайд 100)</a:t>
              </a:r>
              <a:endParaRPr sz="11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7"/>
          <p:cNvSpPr txBox="1">
            <a:spLocks noGrp="1"/>
          </p:cNvSpPr>
          <p:nvPr>
            <p:ph type="title"/>
          </p:nvPr>
        </p:nvSpPr>
        <p:spPr>
          <a:xfrm>
            <a:off x="500550" y="313624"/>
            <a:ext cx="8520600" cy="184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SzPts val="1100"/>
            </a:pPr>
            <a:r>
              <a:rPr lang="en-US" sz="2800" dirty="0" err="1"/>
              <a:t>PickleMatch</a:t>
            </a:r>
            <a:r>
              <a:rPr lang="en-US" sz="2800" dirty="0"/>
              <a:t>: A Flutter Application for Pickleball Game Management</a:t>
            </a:r>
            <a:br>
              <a:rPr lang="en-US" sz="2800" dirty="0"/>
            </a:br>
            <a:br>
              <a:rPr lang="en-US" sz="2800" dirty="0"/>
            </a:br>
            <a:r>
              <a:rPr lang="en-US" sz="2800" dirty="0"/>
              <a:t>Project Defense Presentation</a:t>
            </a:r>
            <a:endParaRPr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64" name="Google Shape;164;p37"/>
          <p:cNvPicPr preferRelativeResize="0"/>
          <p:nvPr/>
        </p:nvPicPr>
        <p:blipFill rotWithShape="1">
          <a:blip r:embed="rId3">
            <a:alphaModFix/>
          </a:blip>
          <a:srcRect t="30931" b="13765"/>
          <a:stretch/>
        </p:blipFill>
        <p:spPr>
          <a:xfrm>
            <a:off x="630000" y="2085726"/>
            <a:ext cx="2349900" cy="23187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65" name="Google Shape;165;p37"/>
          <p:cNvSpPr txBox="1"/>
          <p:nvPr/>
        </p:nvSpPr>
        <p:spPr>
          <a:xfrm>
            <a:off x="3899475" y="2336401"/>
            <a:ext cx="3701700" cy="3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 dirty="0">
                <a:solidFill>
                  <a:srgbClr val="3F299A"/>
                </a:solidFill>
                <a:latin typeface="Roboto"/>
                <a:ea typeface="Roboto"/>
                <a:cs typeface="Roboto"/>
                <a:sym typeface="Roboto"/>
              </a:rPr>
              <a:t>Vladimir Rurik</a:t>
            </a:r>
            <a:endParaRPr sz="2300" b="1" dirty="0">
              <a:solidFill>
                <a:srgbClr val="3F299A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6" name="Google Shape;166;p37"/>
          <p:cNvSpPr txBox="1"/>
          <p:nvPr/>
        </p:nvSpPr>
        <p:spPr>
          <a:xfrm>
            <a:off x="3899475" y="2894975"/>
            <a:ext cx="3193200" cy="1957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20000"/>
              </a:lnSpc>
            </a:pPr>
            <a:r>
              <a:rPr lang="en-US" sz="1200" dirty="0"/>
              <a:t>Full-stack developer with experience in Rust, C#, ASP.NET, Java Spring, Clojure, JavaScript, TypeScript, and React.</a:t>
            </a:r>
            <a:br>
              <a:rPr lang="en-US" sz="1200" dirty="0"/>
            </a:br>
            <a:r>
              <a:rPr lang="en-US" sz="1200" dirty="0"/>
              <a:t>Currently focusing on mobile application development, specializing in cross-platform solutions with Flutter, and passionate about creating intuitive and efficient user experiences.</a:t>
            </a:r>
            <a:endParaRPr sz="1300" dirty="0">
              <a:solidFill>
                <a:srgbClr val="0000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62"/>
          <p:cNvSpPr txBox="1">
            <a:spLocks noGrp="1"/>
          </p:cNvSpPr>
          <p:nvPr>
            <p:ph type="title"/>
          </p:nvPr>
        </p:nvSpPr>
        <p:spPr>
          <a:xfrm>
            <a:off x="500550" y="28057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Сравнение двух кейсов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rial"/>
              <a:buNone/>
            </a:pPr>
            <a:endParaRPr/>
          </a:p>
        </p:txBody>
      </p:sp>
      <p:sp>
        <p:nvSpPr>
          <p:cNvPr id="439" name="Google Shape;439;p62"/>
          <p:cNvSpPr/>
          <p:nvPr/>
        </p:nvSpPr>
        <p:spPr>
          <a:xfrm>
            <a:off x="4795100" y="1522725"/>
            <a:ext cx="3414600" cy="24006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0" name="Google Shape;440;p62"/>
          <p:cNvSpPr/>
          <p:nvPr/>
        </p:nvSpPr>
        <p:spPr>
          <a:xfrm>
            <a:off x="934300" y="1522725"/>
            <a:ext cx="3414600" cy="24006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1" name="Google Shape;441;p62"/>
          <p:cNvSpPr txBox="1"/>
          <p:nvPr/>
        </p:nvSpPr>
        <p:spPr>
          <a:xfrm>
            <a:off x="1040225" y="1993025"/>
            <a:ext cx="3414600" cy="16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Определяющей характеристикой </a:t>
            </a:r>
            <a:endParaRPr sz="12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метрик является то, что они поддаются агрегированию, то есть, метрики </a:t>
            </a:r>
            <a:endParaRPr sz="12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похожи на атомы, которые складываются </a:t>
            </a:r>
            <a:endParaRPr sz="12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в единый логический индикатор, счетчик или гистограмму за определенный промежуток времени.</a:t>
            </a:r>
            <a:r>
              <a:rPr lang="ru" sz="13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3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2" name="Google Shape;442;p62"/>
          <p:cNvSpPr txBox="1"/>
          <p:nvPr/>
        </p:nvSpPr>
        <p:spPr>
          <a:xfrm>
            <a:off x="5005100" y="2000675"/>
            <a:ext cx="3204600" cy="16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В качестве примеров: текущая глубина очереди может быть смоделирована </a:t>
            </a:r>
            <a:endParaRPr sz="12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как индикатор, количество входящих </a:t>
            </a:r>
            <a:endParaRPr sz="12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HTTP-запросов может быть смоделировано как счетчик, обновления которого агрегируются простым сложением.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3" name="Google Shape;443;p62"/>
          <p:cNvSpPr txBox="1"/>
          <p:nvPr/>
        </p:nvSpPr>
        <p:spPr>
          <a:xfrm>
            <a:off x="1040225" y="1637850"/>
            <a:ext cx="1482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 b="1">
                <a:solidFill>
                  <a:srgbClr val="9857F3"/>
                </a:solidFill>
                <a:latin typeface="Roboto"/>
                <a:ea typeface="Roboto"/>
                <a:cs typeface="Roboto"/>
                <a:sym typeface="Roboto"/>
              </a:rPr>
              <a:t>Кейс 1</a:t>
            </a:r>
            <a:endParaRPr sz="1700" b="1">
              <a:solidFill>
                <a:srgbClr val="9857F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4" name="Google Shape;444;p62"/>
          <p:cNvSpPr txBox="1"/>
          <p:nvPr/>
        </p:nvSpPr>
        <p:spPr>
          <a:xfrm>
            <a:off x="5005100" y="1637850"/>
            <a:ext cx="1482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 b="1">
                <a:solidFill>
                  <a:srgbClr val="2AB7E4"/>
                </a:solidFill>
                <a:latin typeface="Roboto"/>
                <a:ea typeface="Roboto"/>
                <a:cs typeface="Roboto"/>
                <a:sym typeface="Roboto"/>
              </a:rPr>
              <a:t>Кейс 2</a:t>
            </a:r>
            <a:endParaRPr sz="1700" b="1">
              <a:solidFill>
                <a:srgbClr val="2AB7E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9" name="Google Shape;449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2050" y="0"/>
            <a:ext cx="921605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50" name="Google Shape;450;p63"/>
          <p:cNvSpPr/>
          <p:nvPr/>
        </p:nvSpPr>
        <p:spPr>
          <a:xfrm>
            <a:off x="1850100" y="804751"/>
            <a:ext cx="5443800" cy="1185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1" name="Google Shape;451;p63"/>
          <p:cNvSpPr/>
          <p:nvPr/>
        </p:nvSpPr>
        <p:spPr>
          <a:xfrm>
            <a:off x="1850100" y="2134582"/>
            <a:ext cx="5443800" cy="1185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2" name="Google Shape;452;p63"/>
          <p:cNvSpPr/>
          <p:nvPr/>
        </p:nvSpPr>
        <p:spPr>
          <a:xfrm>
            <a:off x="1850100" y="3464401"/>
            <a:ext cx="5443800" cy="1185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3" name="Google Shape;453;p63"/>
          <p:cNvSpPr txBox="1"/>
          <p:nvPr/>
        </p:nvSpPr>
        <p:spPr>
          <a:xfrm>
            <a:off x="2234263" y="928500"/>
            <a:ext cx="4819500" cy="9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Определяющей характеристикой метрик является то, что они поддаются агрегированию, то есть, метрики похожи на атомы, которые складываются в единый логический индикатор, счетчик или гистограмму за определенный промежуток времени. 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4" name="Google Shape;454;p63"/>
          <p:cNvSpPr txBox="1"/>
          <p:nvPr/>
        </p:nvSpPr>
        <p:spPr>
          <a:xfrm>
            <a:off x="2234263" y="2196450"/>
            <a:ext cx="4819500" cy="9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Определяющей характеристикой метрик является то, что они поддаются агрегированию, то есть, метрики похожи на атомы, которые складываются в единый логический индикатор, счетчик или гистограмму за определенный промежуток времени. 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5" name="Google Shape;455;p63"/>
          <p:cNvSpPr txBox="1"/>
          <p:nvPr/>
        </p:nvSpPr>
        <p:spPr>
          <a:xfrm>
            <a:off x="2234263" y="3588150"/>
            <a:ext cx="4819500" cy="9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Определяющей характеристикой метрик является то, что они поддаются агрегированию, то есть, метрики похожи на атомы, которые складываются в единый логический индикатор, счетчик или гистограмму за определенный промежуток времени. 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64"/>
          <p:cNvSpPr txBox="1">
            <a:spLocks noGrp="1"/>
          </p:cNvSpPr>
          <p:nvPr>
            <p:ph type="title"/>
          </p:nvPr>
        </p:nvSpPr>
        <p:spPr>
          <a:xfrm>
            <a:off x="600400" y="438675"/>
            <a:ext cx="66522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Заголовок: главная мысль слайда </a:t>
            </a:r>
            <a:endParaRPr/>
          </a:p>
        </p:txBody>
      </p:sp>
      <p:sp>
        <p:nvSpPr>
          <p:cNvPr id="461" name="Google Shape;461;p64"/>
          <p:cNvSpPr/>
          <p:nvPr/>
        </p:nvSpPr>
        <p:spPr>
          <a:xfrm>
            <a:off x="6148300" y="1441775"/>
            <a:ext cx="2623800" cy="3105900"/>
          </a:xfrm>
          <a:prstGeom prst="roundRect">
            <a:avLst>
              <a:gd name="adj" fmla="val 13977"/>
            </a:avLst>
          </a:prstGeom>
          <a:solidFill>
            <a:srgbClr val="3F299A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62" name="Google Shape;462;p64"/>
          <p:cNvSpPr txBox="1"/>
          <p:nvPr/>
        </p:nvSpPr>
        <p:spPr>
          <a:xfrm>
            <a:off x="6237700" y="1888650"/>
            <a:ext cx="2445000" cy="213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Место для кейса на полях: разместите здесь пример, иллюстрирующий вашу мысль, интересный факт, ссылку на дополнительный источник информации</a:t>
            </a:r>
            <a:endParaRPr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 и т.д.</a:t>
            </a:r>
            <a:endParaRPr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63" name="Google Shape;463;p64"/>
          <p:cNvSpPr txBox="1"/>
          <p:nvPr/>
        </p:nvSpPr>
        <p:spPr>
          <a:xfrm>
            <a:off x="600400" y="1584975"/>
            <a:ext cx="5053500" cy="23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В этой статье мы будем завершать тему мониторинга </a:t>
            </a:r>
            <a:endParaRPr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и поговорим о мониторинге работы самих приложений. Какими средствами и как можно осуществлять сбор метрик с приложений и что такое трассировка.</a:t>
            </a:r>
            <a:endParaRPr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Как уже говорилось в предыдущих статьях, мы можем осуществлять сбор количественных показателей по событиям, формирующим тренды с помощью метрик.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64" name="Google Shape;464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72000" y="3843575"/>
            <a:ext cx="739326" cy="85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65"/>
          <p:cNvSpPr txBox="1"/>
          <p:nvPr/>
        </p:nvSpPr>
        <p:spPr>
          <a:xfrm>
            <a:off x="567600" y="1572900"/>
            <a:ext cx="3906300" cy="17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3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Мысль, </a:t>
            </a:r>
            <a:endParaRPr sz="33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3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объединяющая пункты списка</a:t>
            </a:r>
            <a:endParaRPr sz="33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470" name="Google Shape;470;p65"/>
          <p:cNvGraphicFramePr/>
          <p:nvPr/>
        </p:nvGraphicFramePr>
        <p:xfrm>
          <a:off x="4917613" y="643800"/>
          <a:ext cx="3795750" cy="3851581"/>
        </p:xfrm>
        <a:graphic>
          <a:graphicData uri="http://schemas.openxmlformats.org/drawingml/2006/table">
            <a:tbl>
              <a:tblPr>
                <a:noFill/>
                <a:tableStyleId>{29BE8C9C-436E-4FCF-B9FB-672A43D0DA50}</a:tableStyleId>
              </a:tblPr>
              <a:tblGrid>
                <a:gridCol w="3795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451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Описание данных в виде набора сущностей, 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отношений между ними, атрибутов сущностей, 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их типов данных, соглашений об именовании 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и правил проверки целостностей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51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Описание данных в виде набора сущностей, 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отношений между ними, атрибутов сущностей, 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их типов данных, соглашений об именовании 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и правил проверки целостностей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Описание данных в виде набора сущностей, 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отношений между ними, атрибутов сущностей, 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их типов данных, соглашений об именовании 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и правил проверки целостностей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471" name="Google Shape;471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3900" y="1024700"/>
            <a:ext cx="315075" cy="321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72" name="Google Shape;472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3900" y="2453675"/>
            <a:ext cx="315075" cy="321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73" name="Google Shape;473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3900" y="3882650"/>
            <a:ext cx="315075" cy="321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8" name="Google Shape;478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7766" y="2154250"/>
            <a:ext cx="1432496" cy="658400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479" name="Google Shape;479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3738" y="2154250"/>
            <a:ext cx="1432494" cy="658400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480" name="Google Shape;480;p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98124" y="2154250"/>
            <a:ext cx="1432494" cy="658400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481" name="Google Shape;481;p6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83276" y="2154250"/>
            <a:ext cx="1432494" cy="658400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482" name="Google Shape;482;p6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47946" y="2154250"/>
            <a:ext cx="1432494" cy="658400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483" name="Google Shape;483;p6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904655" y="2154250"/>
            <a:ext cx="1432494" cy="658400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sp>
        <p:nvSpPr>
          <p:cNvPr id="484" name="Google Shape;484;p66"/>
          <p:cNvSpPr txBox="1">
            <a:spLocks noGrp="1"/>
          </p:cNvSpPr>
          <p:nvPr>
            <p:ph type="title"/>
          </p:nvPr>
        </p:nvSpPr>
        <p:spPr>
          <a:xfrm>
            <a:off x="600400" y="438675"/>
            <a:ext cx="74931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Процесс через этапы</a:t>
            </a:r>
            <a:r>
              <a:rPr lang="ru"/>
              <a:t> </a:t>
            </a:r>
            <a:endParaRPr/>
          </a:p>
        </p:txBody>
      </p:sp>
      <p:sp>
        <p:nvSpPr>
          <p:cNvPr id="485" name="Google Shape;485;p66"/>
          <p:cNvSpPr txBox="1"/>
          <p:nvPr/>
        </p:nvSpPr>
        <p:spPr>
          <a:xfrm>
            <a:off x="666741" y="2261904"/>
            <a:ext cx="926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1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6" name="Google Shape;486;p66"/>
          <p:cNvSpPr txBox="1"/>
          <p:nvPr/>
        </p:nvSpPr>
        <p:spPr>
          <a:xfrm>
            <a:off x="2051513" y="2261904"/>
            <a:ext cx="926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2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7" name="Google Shape;487;p66"/>
          <p:cNvSpPr txBox="1"/>
          <p:nvPr/>
        </p:nvSpPr>
        <p:spPr>
          <a:xfrm>
            <a:off x="3426048" y="2261904"/>
            <a:ext cx="926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3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8" name="Google Shape;488;p66"/>
          <p:cNvSpPr txBox="1"/>
          <p:nvPr/>
        </p:nvSpPr>
        <p:spPr>
          <a:xfrm>
            <a:off x="4796971" y="2261904"/>
            <a:ext cx="926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4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9" name="Google Shape;489;p66"/>
          <p:cNvSpPr txBox="1"/>
          <p:nvPr/>
        </p:nvSpPr>
        <p:spPr>
          <a:xfrm>
            <a:off x="6175865" y="2261904"/>
            <a:ext cx="926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5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0" name="Google Shape;490;p66"/>
          <p:cNvSpPr txBox="1"/>
          <p:nvPr/>
        </p:nvSpPr>
        <p:spPr>
          <a:xfrm>
            <a:off x="7518328" y="2261904"/>
            <a:ext cx="926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6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91" name="Google Shape;491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73490" y="3229250"/>
            <a:ext cx="1489885" cy="86939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492" name="Google Shape;492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3675" y="3229251"/>
            <a:ext cx="1489883" cy="86939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493" name="Google Shape;493;p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53522" y="3229250"/>
            <a:ext cx="1489883" cy="86939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494" name="Google Shape;494;p6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94166" y="3229250"/>
            <a:ext cx="1489883" cy="86939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495" name="Google Shape;495;p6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613507" y="3229250"/>
            <a:ext cx="1489883" cy="86939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496" name="Google Shape;496;p6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024569" y="3229250"/>
            <a:ext cx="1489883" cy="86939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sp>
        <p:nvSpPr>
          <p:cNvPr id="497" name="Google Shape;497;p66"/>
          <p:cNvSpPr txBox="1"/>
          <p:nvPr/>
        </p:nvSpPr>
        <p:spPr>
          <a:xfrm>
            <a:off x="576814" y="3447605"/>
            <a:ext cx="963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1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8" name="Google Shape;498;p66"/>
          <p:cNvSpPr txBox="1"/>
          <p:nvPr/>
        </p:nvSpPr>
        <p:spPr>
          <a:xfrm>
            <a:off x="2017063" y="3447605"/>
            <a:ext cx="963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2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9" name="Google Shape;499;p66"/>
          <p:cNvSpPr txBox="1"/>
          <p:nvPr/>
        </p:nvSpPr>
        <p:spPr>
          <a:xfrm>
            <a:off x="3446664" y="3447605"/>
            <a:ext cx="963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3 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0" name="Google Shape;500;p66"/>
          <p:cNvSpPr txBox="1"/>
          <p:nvPr/>
        </p:nvSpPr>
        <p:spPr>
          <a:xfrm>
            <a:off x="4872508" y="3447605"/>
            <a:ext cx="963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4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1" name="Google Shape;501;p66"/>
          <p:cNvSpPr txBox="1"/>
          <p:nvPr/>
        </p:nvSpPr>
        <p:spPr>
          <a:xfrm>
            <a:off x="6306643" y="3447605"/>
            <a:ext cx="963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5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2" name="Google Shape;502;p66"/>
          <p:cNvSpPr txBox="1"/>
          <p:nvPr/>
        </p:nvSpPr>
        <p:spPr>
          <a:xfrm>
            <a:off x="7702888" y="3447605"/>
            <a:ext cx="963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6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7" name="Google Shape;507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2851" y="1821363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508" name="Google Shape;508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68289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509" name="Google Shape;509;p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27615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510" name="Google Shape;510;p6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47001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sp>
        <p:nvSpPr>
          <p:cNvPr id="511" name="Google Shape;511;p67"/>
          <p:cNvSpPr txBox="1">
            <a:spLocks noGrp="1"/>
          </p:cNvSpPr>
          <p:nvPr>
            <p:ph type="title"/>
          </p:nvPr>
        </p:nvSpPr>
        <p:spPr>
          <a:xfrm>
            <a:off x="600400" y="438675"/>
            <a:ext cx="74931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Процесс через этапы</a:t>
            </a:r>
            <a:r>
              <a:rPr lang="ru"/>
              <a:t> </a:t>
            </a:r>
            <a:endParaRPr/>
          </a:p>
        </p:txBody>
      </p:sp>
      <p:sp>
        <p:nvSpPr>
          <p:cNvPr id="512" name="Google Shape;512;p67"/>
          <p:cNvSpPr txBox="1"/>
          <p:nvPr/>
        </p:nvSpPr>
        <p:spPr>
          <a:xfrm>
            <a:off x="121300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1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13" name="Google Shape;513;p67"/>
          <p:cNvSpPr txBox="1"/>
          <p:nvPr/>
        </p:nvSpPr>
        <p:spPr>
          <a:xfrm>
            <a:off x="3058443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2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14" name="Google Shape;514;p67"/>
          <p:cNvSpPr txBox="1"/>
          <p:nvPr/>
        </p:nvSpPr>
        <p:spPr>
          <a:xfrm>
            <a:off x="4817770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3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15" name="Google Shape;515;p67"/>
          <p:cNvSpPr txBox="1"/>
          <p:nvPr/>
        </p:nvSpPr>
        <p:spPr>
          <a:xfrm>
            <a:off x="663715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4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516" name="Google Shape;516;p67"/>
          <p:cNvGraphicFramePr/>
          <p:nvPr/>
        </p:nvGraphicFramePr>
        <p:xfrm>
          <a:off x="922850" y="3116575"/>
          <a:ext cx="7239000" cy="1275304"/>
        </p:xfrm>
        <a:graphic>
          <a:graphicData uri="http://schemas.openxmlformats.org/drawingml/2006/table">
            <a:tbl>
              <a:tblPr>
                <a:noFill/>
                <a:tableStyleId>{29BE8C9C-436E-4FCF-B9FB-672A43D0DA50}</a:tableStyleId>
              </a:tblPr>
              <a:tblGrid>
                <a:gridCol w="1809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Описание данных в виде набора сущностей, отношений между ними, атрибутов сущностей,  их типов данных, соглашений </a:t>
                      </a:r>
                      <a:endParaRPr sz="9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об именовании и правил проверки целостностей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Описание данных в виде набора сущностей, отношений между ними, атрибутов сущностей,  их типов данных, соглашений </a:t>
                      </a:r>
                      <a:endParaRPr sz="9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об именовании и правил проверки целостностей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Описание данных в виде набора сущностей, отношений между ними, атрибутов сущностей,  их типов данных, соглашений </a:t>
                      </a:r>
                      <a:endParaRPr sz="9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об именовании и правил проверки целостностей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Описание данных в виде набора сущностей, отношений между ними, атрибутов сущностей,  их типов данных, соглашений </a:t>
                      </a:r>
                      <a:endParaRPr sz="9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об именовании и правил проверки целостностей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1" name="Google Shape;521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626" y="1821363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522" name="Google Shape;522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46014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523" name="Google Shape;523;p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66940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524" name="Google Shape;524;p6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47926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525" name="Google Shape;525;p6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128892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sp>
        <p:nvSpPr>
          <p:cNvPr id="526" name="Google Shape;526;p68"/>
          <p:cNvSpPr txBox="1">
            <a:spLocks noGrp="1"/>
          </p:cNvSpPr>
          <p:nvPr>
            <p:ph type="title"/>
          </p:nvPr>
        </p:nvSpPr>
        <p:spPr>
          <a:xfrm>
            <a:off x="600400" y="438675"/>
            <a:ext cx="74931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Процесс через этапы</a:t>
            </a:r>
            <a:r>
              <a:rPr lang="ru"/>
              <a:t> </a:t>
            </a:r>
            <a:endParaRPr/>
          </a:p>
        </p:txBody>
      </p:sp>
      <p:sp>
        <p:nvSpPr>
          <p:cNvPr id="527" name="Google Shape;527;p68"/>
          <p:cNvSpPr txBox="1"/>
          <p:nvPr/>
        </p:nvSpPr>
        <p:spPr>
          <a:xfrm>
            <a:off x="786781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1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28" name="Google Shape;528;p68"/>
          <p:cNvSpPr txBox="1"/>
          <p:nvPr/>
        </p:nvSpPr>
        <p:spPr>
          <a:xfrm>
            <a:off x="2436168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2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29" name="Google Shape;529;p68"/>
          <p:cNvSpPr txBox="1"/>
          <p:nvPr/>
        </p:nvSpPr>
        <p:spPr>
          <a:xfrm>
            <a:off x="4057095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3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0" name="Google Shape;530;p68"/>
          <p:cNvSpPr txBox="1"/>
          <p:nvPr/>
        </p:nvSpPr>
        <p:spPr>
          <a:xfrm>
            <a:off x="5738081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4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1" name="Google Shape;531;p68"/>
          <p:cNvSpPr txBox="1"/>
          <p:nvPr/>
        </p:nvSpPr>
        <p:spPr>
          <a:xfrm>
            <a:off x="7419047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5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532" name="Google Shape;532;p68"/>
          <p:cNvGraphicFramePr/>
          <p:nvPr/>
        </p:nvGraphicFramePr>
        <p:xfrm>
          <a:off x="496600" y="3116575"/>
          <a:ext cx="8275500" cy="1275749"/>
        </p:xfrm>
        <a:graphic>
          <a:graphicData uri="http://schemas.openxmlformats.org/drawingml/2006/table">
            <a:tbl>
              <a:tblPr>
                <a:noFill/>
                <a:tableStyleId>{29BE8C9C-436E-4FCF-B9FB-672A43D0DA50}</a:tableStyleId>
              </a:tblPr>
              <a:tblGrid>
                <a:gridCol w="1655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55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5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55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551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Описание данных в виде набора сущностей, отношений между ними, атрибутов сущностей,  их типов данных, соглашений </a:t>
                      </a:r>
                      <a:endParaRPr sz="9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об именовании и правил проверки целостностей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Описание данных в виде набора сущностей, отношений между ними, атрибутов сущностей,  их типов данных, соглашений </a:t>
                      </a:r>
                      <a:endParaRPr sz="9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об именовании и правил проверки целостностей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Описание данных в виде набора сущностей, отношений между ними, атрибутов сущностей,  их типов данных, соглашений </a:t>
                      </a:r>
                      <a:endParaRPr sz="9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об именовании и правил проверки целостностей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Описание данных в виде набора сущностей, отношений между ними, атрибутов сущностей,  их типов данных, соглашений </a:t>
                      </a:r>
                      <a:endParaRPr sz="9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об именовании и правил проверки целостностей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Описание данных в виде набора сущностей, отношений между ними, атрибутов сущностей,  их типов данных, соглашений </a:t>
                      </a:r>
                      <a:endParaRPr sz="9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об именовании и правил проверки целостностей </a:t>
                      </a:r>
                      <a:endParaRPr sz="9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7" name="Google Shape;537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9775" y="1462600"/>
            <a:ext cx="1294150" cy="594822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538" name="Google Shape;538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79775" y="2175797"/>
            <a:ext cx="1294150" cy="594822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539" name="Google Shape;539;p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79775" y="2852067"/>
            <a:ext cx="1294150" cy="594822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540" name="Google Shape;540;p6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79775" y="3519916"/>
            <a:ext cx="1294150" cy="594822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541" name="Google Shape;541;p6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79775" y="4187778"/>
            <a:ext cx="1294150" cy="594822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sp>
        <p:nvSpPr>
          <p:cNvPr id="542" name="Google Shape;542;p69"/>
          <p:cNvSpPr txBox="1">
            <a:spLocks noGrp="1"/>
          </p:cNvSpPr>
          <p:nvPr>
            <p:ph type="title"/>
          </p:nvPr>
        </p:nvSpPr>
        <p:spPr>
          <a:xfrm>
            <a:off x="600400" y="438675"/>
            <a:ext cx="74931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Процесс через этапы</a:t>
            </a:r>
            <a:r>
              <a:rPr lang="ru"/>
              <a:t> </a:t>
            </a:r>
            <a:endParaRPr/>
          </a:p>
        </p:txBody>
      </p:sp>
      <p:sp>
        <p:nvSpPr>
          <p:cNvPr id="543" name="Google Shape;543;p69"/>
          <p:cNvSpPr txBox="1"/>
          <p:nvPr/>
        </p:nvSpPr>
        <p:spPr>
          <a:xfrm>
            <a:off x="1508200" y="1552261"/>
            <a:ext cx="83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1</a:t>
            </a:r>
            <a:endParaRPr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44" name="Google Shape;544;p69"/>
          <p:cNvSpPr txBox="1"/>
          <p:nvPr/>
        </p:nvSpPr>
        <p:spPr>
          <a:xfrm>
            <a:off x="1508200" y="2265458"/>
            <a:ext cx="83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2</a:t>
            </a:r>
            <a:endParaRPr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45" name="Google Shape;545;p69"/>
          <p:cNvSpPr txBox="1"/>
          <p:nvPr/>
        </p:nvSpPr>
        <p:spPr>
          <a:xfrm>
            <a:off x="1508200" y="2941728"/>
            <a:ext cx="83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3</a:t>
            </a:r>
            <a:endParaRPr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46" name="Google Shape;546;p69"/>
          <p:cNvSpPr txBox="1"/>
          <p:nvPr/>
        </p:nvSpPr>
        <p:spPr>
          <a:xfrm>
            <a:off x="1508200" y="3609577"/>
            <a:ext cx="83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4</a:t>
            </a:r>
            <a:endParaRPr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47" name="Google Shape;547;p69"/>
          <p:cNvSpPr txBox="1"/>
          <p:nvPr/>
        </p:nvSpPr>
        <p:spPr>
          <a:xfrm>
            <a:off x="1508200" y="4277439"/>
            <a:ext cx="83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5</a:t>
            </a:r>
            <a:endParaRPr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548" name="Google Shape;548;p69"/>
          <p:cNvGraphicFramePr/>
          <p:nvPr/>
        </p:nvGraphicFramePr>
        <p:xfrm>
          <a:off x="2781050" y="1435100"/>
          <a:ext cx="5494225" cy="3478065"/>
        </p:xfrm>
        <a:graphic>
          <a:graphicData uri="http://schemas.openxmlformats.org/drawingml/2006/table">
            <a:tbl>
              <a:tblPr>
                <a:noFill/>
                <a:tableStyleId>{29BE8C9C-436E-4FCF-B9FB-672A43D0DA50}</a:tableStyleId>
              </a:tblPr>
              <a:tblGrid>
                <a:gridCol w="5494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295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Описание данных в виде набора сущностей, отношений между ними, атрибутов сущностей,  их типов данных, соглашений  об именовании и правил проверки целостностей </a:t>
                      </a:r>
                      <a:endParaRPr sz="15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95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Описание данных в виде набора сущностей, отношений между ними, атрибутов сущностей,  их типов данных, соглашений  об именовании и правил проверки целостностей </a:t>
                      </a:r>
                      <a:endParaRPr sz="15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95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Описание данных в виде набора сущностей, отношений между ними, атрибутов сущностей,  их типов данных, соглашений  об именовании и правил проверки целостностей </a:t>
                      </a:r>
                      <a:endParaRPr sz="15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295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Описание данных в виде набора сущностей, отношений между ними, атрибутов сущностей,  их типов данных, соглашений  об именовании и правил проверки целостностей </a:t>
                      </a:r>
                      <a:endParaRPr sz="15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295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Описание данных в виде набора сущностей, отношений между ними, атрибутов сущностей,  их типов данных, соглашений  об именовании и правил проверки целостностей </a:t>
                      </a:r>
                      <a:endParaRPr sz="15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3" name="Google Shape;553;p7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79166" y="1028450"/>
            <a:ext cx="5861734" cy="4256950"/>
          </a:xfrm>
          <a:prstGeom prst="rect">
            <a:avLst/>
          </a:prstGeom>
          <a:noFill/>
          <a:ln>
            <a:noFill/>
          </a:ln>
        </p:spPr>
      </p:pic>
      <p:sp>
        <p:nvSpPr>
          <p:cNvPr id="554" name="Google Shape;554;p70"/>
          <p:cNvSpPr/>
          <p:nvPr/>
        </p:nvSpPr>
        <p:spPr>
          <a:xfrm>
            <a:off x="4701625" y="1717700"/>
            <a:ext cx="1622400" cy="646500"/>
          </a:xfrm>
          <a:prstGeom prst="roundRect">
            <a:avLst>
              <a:gd name="adj" fmla="val 16667"/>
            </a:avLst>
          </a:prstGeom>
          <a:solidFill>
            <a:srgbClr val="FAFB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55" name="Google Shape;555;p70"/>
          <p:cNvSpPr/>
          <p:nvPr/>
        </p:nvSpPr>
        <p:spPr>
          <a:xfrm>
            <a:off x="5652425" y="2842775"/>
            <a:ext cx="1622400" cy="646500"/>
          </a:xfrm>
          <a:prstGeom prst="roundRect">
            <a:avLst>
              <a:gd name="adj" fmla="val 16667"/>
            </a:avLst>
          </a:prstGeom>
          <a:solidFill>
            <a:srgbClr val="FAFB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56" name="Google Shape;556;p70"/>
          <p:cNvSpPr/>
          <p:nvPr/>
        </p:nvSpPr>
        <p:spPr>
          <a:xfrm>
            <a:off x="5197600" y="3967850"/>
            <a:ext cx="1622400" cy="646500"/>
          </a:xfrm>
          <a:prstGeom prst="roundRect">
            <a:avLst>
              <a:gd name="adj" fmla="val 16667"/>
            </a:avLst>
          </a:prstGeom>
          <a:solidFill>
            <a:srgbClr val="FAFB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57" name="Google Shape;557;p70"/>
          <p:cNvSpPr/>
          <p:nvPr/>
        </p:nvSpPr>
        <p:spPr>
          <a:xfrm>
            <a:off x="3180175" y="4287250"/>
            <a:ext cx="1622400" cy="646500"/>
          </a:xfrm>
          <a:prstGeom prst="roundRect">
            <a:avLst>
              <a:gd name="adj" fmla="val 16667"/>
            </a:avLst>
          </a:prstGeom>
          <a:solidFill>
            <a:srgbClr val="FAFB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58" name="Google Shape;558;p70"/>
          <p:cNvSpPr/>
          <p:nvPr/>
        </p:nvSpPr>
        <p:spPr>
          <a:xfrm>
            <a:off x="1617075" y="3521863"/>
            <a:ext cx="1622400" cy="646500"/>
          </a:xfrm>
          <a:prstGeom prst="roundRect">
            <a:avLst>
              <a:gd name="adj" fmla="val 16667"/>
            </a:avLst>
          </a:prstGeom>
          <a:solidFill>
            <a:srgbClr val="FAFB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59" name="Google Shape;559;p70"/>
          <p:cNvSpPr/>
          <p:nvPr/>
        </p:nvSpPr>
        <p:spPr>
          <a:xfrm>
            <a:off x="1380700" y="2574700"/>
            <a:ext cx="1622400" cy="646500"/>
          </a:xfrm>
          <a:prstGeom prst="roundRect">
            <a:avLst>
              <a:gd name="adj" fmla="val 16667"/>
            </a:avLst>
          </a:prstGeom>
          <a:solidFill>
            <a:srgbClr val="FAFB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0" name="Google Shape;560;p70"/>
          <p:cNvSpPr txBox="1"/>
          <p:nvPr/>
        </p:nvSpPr>
        <p:spPr>
          <a:xfrm>
            <a:off x="592975" y="381950"/>
            <a:ext cx="85509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Определения, которые нужно сгруппировать</a:t>
            </a:r>
            <a:endParaRPr/>
          </a:p>
        </p:txBody>
      </p:sp>
      <p:sp>
        <p:nvSpPr>
          <p:cNvPr id="561" name="Google Shape;561;p70"/>
          <p:cNvSpPr txBox="1"/>
          <p:nvPr/>
        </p:nvSpPr>
        <p:spPr>
          <a:xfrm>
            <a:off x="3457909" y="2796575"/>
            <a:ext cx="17397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Центральное</a:t>
            </a:r>
            <a:endParaRPr sz="18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определение</a:t>
            </a:r>
            <a:endParaRPr sz="18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2" name="Google Shape;562;p70"/>
          <p:cNvSpPr/>
          <p:nvPr/>
        </p:nvSpPr>
        <p:spPr>
          <a:xfrm>
            <a:off x="2537225" y="1627525"/>
            <a:ext cx="1622400" cy="646500"/>
          </a:xfrm>
          <a:prstGeom prst="roundRect">
            <a:avLst>
              <a:gd name="adj" fmla="val 16667"/>
            </a:avLst>
          </a:prstGeom>
          <a:solidFill>
            <a:srgbClr val="FAFB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3" name="Google Shape;563;p70"/>
          <p:cNvSpPr txBox="1"/>
          <p:nvPr/>
        </p:nvSpPr>
        <p:spPr>
          <a:xfrm>
            <a:off x="1499775" y="2690200"/>
            <a:ext cx="13953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Определение</a:t>
            </a:r>
            <a:endParaRPr sz="15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4" name="Google Shape;564;p70"/>
          <p:cNvSpPr txBox="1"/>
          <p:nvPr/>
        </p:nvSpPr>
        <p:spPr>
          <a:xfrm>
            <a:off x="2609976" y="1762525"/>
            <a:ext cx="1476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Определение</a:t>
            </a:r>
            <a:endParaRPr sz="15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5" name="Google Shape;565;p70"/>
          <p:cNvSpPr txBox="1"/>
          <p:nvPr/>
        </p:nvSpPr>
        <p:spPr>
          <a:xfrm>
            <a:off x="4802581" y="1833207"/>
            <a:ext cx="1739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Определение</a:t>
            </a:r>
            <a:endParaRPr sz="15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6" name="Google Shape;566;p70"/>
          <p:cNvSpPr txBox="1"/>
          <p:nvPr/>
        </p:nvSpPr>
        <p:spPr>
          <a:xfrm>
            <a:off x="5760402" y="2958263"/>
            <a:ext cx="1739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Определение</a:t>
            </a:r>
            <a:endParaRPr sz="15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7" name="Google Shape;567;p70"/>
          <p:cNvSpPr txBox="1"/>
          <p:nvPr/>
        </p:nvSpPr>
        <p:spPr>
          <a:xfrm>
            <a:off x="5301135" y="4083357"/>
            <a:ext cx="1739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Определение</a:t>
            </a:r>
            <a:endParaRPr sz="15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8" name="Google Shape;568;p70"/>
          <p:cNvSpPr txBox="1"/>
          <p:nvPr/>
        </p:nvSpPr>
        <p:spPr>
          <a:xfrm>
            <a:off x="3295713" y="4402745"/>
            <a:ext cx="1739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Определение</a:t>
            </a:r>
            <a:endParaRPr sz="15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9" name="Google Shape;569;p70"/>
          <p:cNvSpPr txBox="1"/>
          <p:nvPr/>
        </p:nvSpPr>
        <p:spPr>
          <a:xfrm>
            <a:off x="1718200" y="3617868"/>
            <a:ext cx="1739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Определение</a:t>
            </a:r>
            <a:endParaRPr sz="15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71"/>
          <p:cNvSpPr txBox="1">
            <a:spLocks noGrp="1"/>
          </p:cNvSpPr>
          <p:nvPr>
            <p:ph type="title"/>
          </p:nvPr>
        </p:nvSpPr>
        <p:spPr>
          <a:xfrm>
            <a:off x="623400" y="420549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 с кодом 1</a:t>
            </a:r>
            <a:endParaRPr/>
          </a:p>
        </p:txBody>
      </p:sp>
      <p:sp>
        <p:nvSpPr>
          <p:cNvPr id="575" name="Google Shape;575;p71"/>
          <p:cNvSpPr txBox="1">
            <a:spLocks noGrp="1"/>
          </p:cNvSpPr>
          <p:nvPr>
            <p:ph type="subTitle" idx="1"/>
          </p:nvPr>
        </p:nvSpPr>
        <p:spPr>
          <a:xfrm>
            <a:off x="754725" y="1516450"/>
            <a:ext cx="8029200" cy="340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</a:t>
            </a:r>
            <a:r>
              <a:rPr lang="ru">
                <a:solidFill>
                  <a:srgbClr val="0645AD"/>
                </a:solidFill>
              </a:rPr>
              <a:t>int</a:t>
            </a:r>
            <a:r>
              <a:rPr lang="ru"/>
              <a:t> **a;  </a:t>
            </a:r>
            <a:r>
              <a:rPr lang="ru">
                <a:solidFill>
                  <a:srgbClr val="019836"/>
                </a:solidFill>
              </a:rPr>
              <a:t>// указатель на указатель на строку элементов</a:t>
            </a:r>
            <a:endParaRPr>
              <a:solidFill>
                <a:srgbClr val="01983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</a:t>
            </a:r>
            <a:r>
              <a:rPr lang="ru">
                <a:solidFill>
                  <a:srgbClr val="0645AD"/>
                </a:solidFill>
              </a:rPr>
              <a:t>int</a:t>
            </a:r>
            <a:r>
              <a:rPr lang="ru"/>
              <a:t> i, j, n, m;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system(</a:t>
            </a:r>
            <a:r>
              <a:rPr lang="ru">
                <a:solidFill>
                  <a:srgbClr val="A61C00"/>
                </a:solidFill>
              </a:rPr>
              <a:t>"chcp 1251"</a:t>
            </a:r>
            <a:r>
              <a:rPr lang="ru"/>
              <a:t>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system(</a:t>
            </a:r>
            <a:r>
              <a:rPr lang="ru">
                <a:solidFill>
                  <a:srgbClr val="A61C00"/>
                </a:solidFill>
              </a:rPr>
              <a:t>"cls"</a:t>
            </a:r>
            <a:r>
              <a:rPr lang="ru"/>
              <a:t>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printf(</a:t>
            </a:r>
            <a:r>
              <a:rPr lang="ru">
                <a:solidFill>
                  <a:srgbClr val="A61C00"/>
                </a:solidFill>
              </a:rPr>
              <a:t>"Введите количество строк: "</a:t>
            </a:r>
            <a:r>
              <a:rPr lang="ru"/>
              <a:t>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scanf(</a:t>
            </a:r>
            <a:r>
              <a:rPr lang="ru">
                <a:solidFill>
                  <a:srgbClr val="A61C00"/>
                </a:solidFill>
              </a:rPr>
              <a:t>"%d"</a:t>
            </a:r>
            <a:r>
              <a:rPr lang="ru"/>
              <a:t>, &amp;n);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printf(</a:t>
            </a:r>
            <a:r>
              <a:rPr lang="ru">
                <a:solidFill>
                  <a:srgbClr val="A61C00"/>
                </a:solidFill>
              </a:rPr>
              <a:t>"Введите количество столбцов: "</a:t>
            </a:r>
            <a:r>
              <a:rPr lang="ru"/>
              <a:t>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scanf(</a:t>
            </a:r>
            <a:r>
              <a:rPr lang="ru">
                <a:solidFill>
                  <a:srgbClr val="A61C00"/>
                </a:solidFill>
              </a:rPr>
              <a:t>"%d"</a:t>
            </a:r>
            <a:r>
              <a:rPr lang="ru"/>
              <a:t>, &amp;m);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</a:t>
            </a:r>
            <a:r>
              <a:rPr lang="ru">
                <a:solidFill>
                  <a:srgbClr val="019836"/>
                </a:solidFill>
              </a:rPr>
              <a:t>// Выделение памяти под указатели на строки</a:t>
            </a:r>
            <a:endParaRPr>
              <a:solidFill>
                <a:srgbClr val="01983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a = (</a:t>
            </a:r>
            <a:r>
              <a:rPr lang="ru">
                <a:solidFill>
                  <a:srgbClr val="0645AD"/>
                </a:solidFill>
              </a:rPr>
              <a:t>int</a:t>
            </a:r>
            <a:r>
              <a:rPr lang="ru"/>
              <a:t>**)malloc (n * </a:t>
            </a:r>
            <a:r>
              <a:rPr lang="ru">
                <a:solidFill>
                  <a:srgbClr val="0645AD"/>
                </a:solidFill>
              </a:rPr>
              <a:t>sizeof</a:t>
            </a:r>
            <a:r>
              <a:rPr lang="ru"/>
              <a:t>(</a:t>
            </a:r>
            <a:r>
              <a:rPr lang="ru">
                <a:solidFill>
                  <a:srgbClr val="0645AD"/>
                </a:solidFill>
              </a:rPr>
              <a:t>int*</a:t>
            </a:r>
            <a:r>
              <a:rPr lang="ru"/>
              <a:t>));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</a:t>
            </a:r>
            <a:r>
              <a:rPr lang="ru">
                <a:solidFill>
                  <a:srgbClr val="019836"/>
                </a:solidFill>
              </a:rPr>
              <a:t>// Ввод элементов массива</a:t>
            </a:r>
            <a:endParaRPr>
              <a:solidFill>
                <a:srgbClr val="01983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</a:t>
            </a:r>
            <a:r>
              <a:rPr lang="ru">
                <a:solidFill>
                  <a:srgbClr val="0645AD"/>
                </a:solidFill>
              </a:rPr>
              <a:t>for </a:t>
            </a:r>
            <a:r>
              <a:rPr lang="ru"/>
              <a:t>(i = 0; i&lt;n; i++)  </a:t>
            </a:r>
            <a:r>
              <a:rPr lang="ru">
                <a:solidFill>
                  <a:srgbClr val="019836"/>
                </a:solidFill>
              </a:rPr>
              <a:t>// цикл по строкам</a:t>
            </a:r>
            <a:endParaRPr>
              <a:solidFill>
                <a:srgbClr val="01983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{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</a:t>
            </a:r>
            <a:r>
              <a:rPr lang="ru">
                <a:solidFill>
                  <a:srgbClr val="019836"/>
                </a:solidFill>
              </a:rPr>
              <a:t>// Выделение памяти под хранение строк</a:t>
            </a:r>
            <a:endParaRPr>
              <a:solidFill>
                <a:srgbClr val="01983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a[i] = (</a:t>
            </a:r>
            <a:r>
              <a:rPr lang="ru">
                <a:solidFill>
                  <a:srgbClr val="0645AD"/>
                </a:solidFill>
              </a:rPr>
              <a:t>int</a:t>
            </a:r>
            <a:r>
              <a:rPr lang="ru"/>
              <a:t>*)malloc(m * </a:t>
            </a:r>
            <a:r>
              <a:rPr lang="ru">
                <a:solidFill>
                  <a:srgbClr val="0645AD"/>
                </a:solidFill>
              </a:rPr>
              <a:t>sizeof</a:t>
            </a:r>
            <a:r>
              <a:rPr lang="ru"/>
              <a:t>(</a:t>
            </a:r>
            <a:r>
              <a:rPr lang="ru">
                <a:solidFill>
                  <a:srgbClr val="0645AD"/>
                </a:solidFill>
              </a:rPr>
              <a:t>int</a:t>
            </a:r>
            <a:r>
              <a:rPr lang="ru"/>
              <a:t>));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</a:t>
            </a:r>
            <a:r>
              <a:rPr lang="ru">
                <a:solidFill>
                  <a:srgbClr val="0645AD"/>
                </a:solidFill>
              </a:rPr>
              <a:t>for </a:t>
            </a:r>
            <a:r>
              <a:rPr lang="ru"/>
              <a:t>(j = 0; j&lt;m; j++)  </a:t>
            </a:r>
            <a:r>
              <a:rPr lang="ru">
                <a:solidFill>
                  <a:srgbClr val="019836"/>
                </a:solidFill>
              </a:rPr>
              <a:t>// цикл по столбцам</a:t>
            </a:r>
            <a:endParaRPr>
              <a:solidFill>
                <a:srgbClr val="01983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{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  printf(</a:t>
            </a:r>
            <a:r>
              <a:rPr lang="ru">
                <a:solidFill>
                  <a:srgbClr val="A61C00"/>
                </a:solidFill>
              </a:rPr>
              <a:t>"a[%d][%d] = "</a:t>
            </a:r>
            <a:r>
              <a:rPr lang="ru"/>
              <a:t>, i, j);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  scanf(</a:t>
            </a:r>
            <a:r>
              <a:rPr lang="ru">
                <a:solidFill>
                  <a:srgbClr val="A61C00"/>
                </a:solidFill>
              </a:rPr>
              <a:t>"%d"</a:t>
            </a:r>
            <a:r>
              <a:rPr lang="ru"/>
              <a:t>, &amp;a[i][j]);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}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6" name="Google Shape;576;p71"/>
          <p:cNvSpPr/>
          <p:nvPr/>
        </p:nvSpPr>
        <p:spPr>
          <a:xfrm>
            <a:off x="2382100" y="2921900"/>
            <a:ext cx="1524900" cy="189300"/>
          </a:xfrm>
          <a:prstGeom prst="rect">
            <a:avLst/>
          </a:prstGeom>
          <a:noFill/>
          <a:ln w="9525" cap="flat" cmpd="sng">
            <a:solidFill>
              <a:srgbClr val="013D8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7" name="Google Shape;577;p71"/>
          <p:cNvSpPr/>
          <p:nvPr/>
        </p:nvSpPr>
        <p:spPr>
          <a:xfrm>
            <a:off x="5605325" y="2159450"/>
            <a:ext cx="2663700" cy="453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013D8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7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(n * </a:t>
            </a:r>
            <a:r>
              <a:rPr lang="ru" sz="1700">
                <a:solidFill>
                  <a:srgbClr val="0645AD"/>
                </a:solidFill>
                <a:latin typeface="Courier New"/>
                <a:ea typeface="Courier New"/>
                <a:cs typeface="Courier New"/>
                <a:sym typeface="Courier New"/>
              </a:rPr>
              <a:t>sizeof</a:t>
            </a:r>
            <a:r>
              <a:rPr lang="ru" sz="17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ru" sz="1700">
                <a:solidFill>
                  <a:srgbClr val="0645AD"/>
                </a:solidFill>
                <a:latin typeface="Courier New"/>
                <a:ea typeface="Courier New"/>
                <a:cs typeface="Courier New"/>
                <a:sym typeface="Courier New"/>
              </a:rPr>
              <a:t>int*</a:t>
            </a:r>
            <a:r>
              <a:rPr lang="ru" sz="17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))</a:t>
            </a:r>
            <a:endParaRPr sz="1600"/>
          </a:p>
        </p:txBody>
      </p:sp>
      <p:cxnSp>
        <p:nvCxnSpPr>
          <p:cNvPr id="578" name="Google Shape;578;p71"/>
          <p:cNvCxnSpPr>
            <a:stCxn id="577" idx="1"/>
            <a:endCxn id="576" idx="3"/>
          </p:cNvCxnSpPr>
          <p:nvPr/>
        </p:nvCxnSpPr>
        <p:spPr>
          <a:xfrm flipH="1">
            <a:off x="3907025" y="2386250"/>
            <a:ext cx="1698300" cy="630300"/>
          </a:xfrm>
          <a:prstGeom prst="curvedConnector3">
            <a:avLst>
              <a:gd name="adj1" fmla="val 50001"/>
            </a:avLst>
          </a:prstGeom>
          <a:noFill/>
          <a:ln w="19050" cap="flat" cmpd="sng">
            <a:solidFill>
              <a:srgbClr val="013D85"/>
            </a:solidFill>
            <a:prstDash val="dash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8"/>
          <p:cNvSpPr txBox="1">
            <a:spLocks noGrp="1"/>
          </p:cNvSpPr>
          <p:nvPr>
            <p:ph type="title"/>
          </p:nvPr>
        </p:nvSpPr>
        <p:spPr>
          <a:xfrm>
            <a:off x="538550" y="348974"/>
            <a:ext cx="8520600" cy="6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Defense Plan (Agenda)</a:t>
            </a:r>
            <a:endParaRPr dirty="0"/>
          </a:p>
        </p:txBody>
      </p:sp>
      <p:sp>
        <p:nvSpPr>
          <p:cNvPr id="172" name="Google Shape;172;p38"/>
          <p:cNvSpPr/>
          <p:nvPr/>
        </p:nvSpPr>
        <p:spPr>
          <a:xfrm>
            <a:off x="1138125" y="1491302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Project Goal &amp; Problem Statement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3" name="Google Shape;173;p38"/>
          <p:cNvSpPr/>
          <p:nvPr/>
        </p:nvSpPr>
        <p:spPr>
          <a:xfrm>
            <a:off x="1138125" y="2071489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Key Features &amp; Solution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4" name="Google Shape;174;p38"/>
          <p:cNvSpPr/>
          <p:nvPr/>
        </p:nvSpPr>
        <p:spPr>
          <a:xfrm>
            <a:off x="1138125" y="2651676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Technology &amp; Architecture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5" name="Google Shape;175;p38"/>
          <p:cNvSpPr/>
          <p:nvPr/>
        </p:nvSpPr>
        <p:spPr>
          <a:xfrm>
            <a:off x="1138125" y="3246225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Challenges, Conclusions &amp; Future Work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76" name="Google Shape;176;p38"/>
          <p:cNvCxnSpPr>
            <a:stCxn id="172" idx="1"/>
            <a:endCxn id="173" idx="1"/>
          </p:cNvCxnSpPr>
          <p:nvPr/>
        </p:nvCxnSpPr>
        <p:spPr>
          <a:xfrm rot="10800000" flipV="1">
            <a:off x="1138125" y="1679401"/>
            <a:ext cx="12700" cy="580187"/>
          </a:xfrm>
          <a:prstGeom prst="bentConnector3">
            <a:avLst>
              <a:gd name="adj1" fmla="val 1800000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77" name="Google Shape;177;p38"/>
          <p:cNvCxnSpPr>
            <a:stCxn id="173" idx="1"/>
            <a:endCxn id="174" idx="1"/>
          </p:cNvCxnSpPr>
          <p:nvPr/>
        </p:nvCxnSpPr>
        <p:spPr>
          <a:xfrm rot="10800000" flipV="1">
            <a:off x="1138125" y="2259588"/>
            <a:ext cx="12700" cy="580187"/>
          </a:xfrm>
          <a:prstGeom prst="bentConnector3">
            <a:avLst>
              <a:gd name="adj1" fmla="val 1800000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78" name="Google Shape;178;p38"/>
          <p:cNvCxnSpPr>
            <a:stCxn id="174" idx="1"/>
            <a:endCxn id="175" idx="1"/>
          </p:cNvCxnSpPr>
          <p:nvPr/>
        </p:nvCxnSpPr>
        <p:spPr>
          <a:xfrm>
            <a:off x="1138125" y="2839776"/>
            <a:ext cx="600" cy="5946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79" name="Google Shape;179;p38"/>
          <p:cNvCxnSpPr>
            <a:stCxn id="175" idx="1"/>
            <a:endCxn id="180" idx="1"/>
          </p:cNvCxnSpPr>
          <p:nvPr/>
        </p:nvCxnSpPr>
        <p:spPr>
          <a:xfrm>
            <a:off x="1138125" y="3434325"/>
            <a:ext cx="600" cy="5268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180" name="Google Shape;180;p38"/>
          <p:cNvSpPr/>
          <p:nvPr/>
        </p:nvSpPr>
        <p:spPr>
          <a:xfrm>
            <a:off x="1138137" y="3772875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Demo &amp; Q&amp;A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72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 с кодом 2</a:t>
            </a:r>
            <a:endParaRPr/>
          </a:p>
        </p:txBody>
      </p:sp>
      <p:sp>
        <p:nvSpPr>
          <p:cNvPr id="584" name="Google Shape;584;p72"/>
          <p:cNvSpPr txBox="1">
            <a:spLocks noGrp="1"/>
          </p:cNvSpPr>
          <p:nvPr>
            <p:ph type="subTitle" idx="1"/>
          </p:nvPr>
        </p:nvSpPr>
        <p:spPr>
          <a:xfrm>
            <a:off x="743675" y="1496071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</a:t>
            </a:r>
            <a:r>
              <a:rPr lang="ru">
                <a:solidFill>
                  <a:srgbClr val="0645AD"/>
                </a:solidFill>
              </a:rPr>
              <a:t>int</a:t>
            </a:r>
            <a:r>
              <a:rPr lang="ru"/>
              <a:t> **a;  </a:t>
            </a:r>
            <a:r>
              <a:rPr lang="ru">
                <a:solidFill>
                  <a:srgbClr val="019836"/>
                </a:solidFill>
              </a:rPr>
              <a:t>// указатель на указатель на строку элементов</a:t>
            </a:r>
            <a:endParaRPr>
              <a:solidFill>
                <a:srgbClr val="01983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</a:t>
            </a:r>
            <a:r>
              <a:rPr lang="ru">
                <a:solidFill>
                  <a:srgbClr val="0645AD"/>
                </a:solidFill>
              </a:rPr>
              <a:t>int</a:t>
            </a:r>
            <a:r>
              <a:rPr lang="ru"/>
              <a:t> i, j, n, m;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system(</a:t>
            </a:r>
            <a:r>
              <a:rPr lang="ru">
                <a:solidFill>
                  <a:srgbClr val="A61C00"/>
                </a:solidFill>
              </a:rPr>
              <a:t>"chcp 1251"</a:t>
            </a:r>
            <a:r>
              <a:rPr lang="ru"/>
              <a:t>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system(</a:t>
            </a:r>
            <a:r>
              <a:rPr lang="ru">
                <a:solidFill>
                  <a:srgbClr val="A61C00"/>
                </a:solidFill>
              </a:rPr>
              <a:t>"cls"</a:t>
            </a:r>
            <a:r>
              <a:rPr lang="ru"/>
              <a:t>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printf(</a:t>
            </a:r>
            <a:r>
              <a:rPr lang="ru">
                <a:solidFill>
                  <a:srgbClr val="A61C00"/>
                </a:solidFill>
              </a:rPr>
              <a:t>"Введите количество строк: "</a:t>
            </a:r>
            <a:r>
              <a:rPr lang="ru"/>
              <a:t>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scanf(</a:t>
            </a:r>
            <a:r>
              <a:rPr lang="ru">
                <a:solidFill>
                  <a:srgbClr val="A61C00"/>
                </a:solidFill>
              </a:rPr>
              <a:t>"%d"</a:t>
            </a:r>
            <a:r>
              <a:rPr lang="ru"/>
              <a:t>, &amp;n);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printf(</a:t>
            </a:r>
            <a:r>
              <a:rPr lang="ru">
                <a:solidFill>
                  <a:srgbClr val="A61C00"/>
                </a:solidFill>
              </a:rPr>
              <a:t>"Введите количество столбцов: "</a:t>
            </a:r>
            <a:r>
              <a:rPr lang="ru"/>
              <a:t>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scanf(</a:t>
            </a:r>
            <a:r>
              <a:rPr lang="ru">
                <a:solidFill>
                  <a:srgbClr val="A61C00"/>
                </a:solidFill>
              </a:rPr>
              <a:t>"%d"</a:t>
            </a:r>
            <a:r>
              <a:rPr lang="ru"/>
              <a:t>, &amp;m);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</a:t>
            </a:r>
            <a:r>
              <a:rPr lang="ru">
                <a:solidFill>
                  <a:srgbClr val="019836"/>
                </a:solidFill>
              </a:rPr>
              <a:t>// Выделение памяти под указатели на строки</a:t>
            </a:r>
            <a:endParaRPr>
              <a:solidFill>
                <a:srgbClr val="01983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a = (</a:t>
            </a:r>
            <a:r>
              <a:rPr lang="ru">
                <a:solidFill>
                  <a:srgbClr val="0645AD"/>
                </a:solidFill>
              </a:rPr>
              <a:t>int</a:t>
            </a:r>
            <a:r>
              <a:rPr lang="ru"/>
              <a:t>**)malloc (n * </a:t>
            </a:r>
            <a:r>
              <a:rPr lang="ru">
                <a:solidFill>
                  <a:srgbClr val="0645AD"/>
                </a:solidFill>
              </a:rPr>
              <a:t>sizeof</a:t>
            </a:r>
            <a:r>
              <a:rPr lang="ru"/>
              <a:t>(</a:t>
            </a:r>
            <a:r>
              <a:rPr lang="ru">
                <a:solidFill>
                  <a:srgbClr val="0645AD"/>
                </a:solidFill>
              </a:rPr>
              <a:t>int*</a:t>
            </a:r>
            <a:r>
              <a:rPr lang="ru"/>
              <a:t>));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</a:t>
            </a:r>
            <a:r>
              <a:rPr lang="ru">
                <a:solidFill>
                  <a:srgbClr val="019836"/>
                </a:solidFill>
              </a:rPr>
              <a:t>// Ввод элементов массива</a:t>
            </a:r>
            <a:endParaRPr>
              <a:solidFill>
                <a:srgbClr val="01983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</a:t>
            </a:r>
            <a:r>
              <a:rPr lang="ru">
                <a:solidFill>
                  <a:srgbClr val="0645AD"/>
                </a:solidFill>
              </a:rPr>
              <a:t>for </a:t>
            </a:r>
            <a:r>
              <a:rPr lang="ru"/>
              <a:t>(i = 0; i&lt;n; i++)  </a:t>
            </a:r>
            <a:r>
              <a:rPr lang="ru">
                <a:solidFill>
                  <a:srgbClr val="019836"/>
                </a:solidFill>
              </a:rPr>
              <a:t>// цикл по строкам</a:t>
            </a:r>
            <a:endParaRPr>
              <a:solidFill>
                <a:srgbClr val="01983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{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</a:t>
            </a:r>
            <a:r>
              <a:rPr lang="ru">
                <a:solidFill>
                  <a:srgbClr val="019836"/>
                </a:solidFill>
              </a:rPr>
              <a:t>// Выделение памяти под хранение строк</a:t>
            </a:r>
            <a:endParaRPr>
              <a:solidFill>
                <a:srgbClr val="01983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a[i] = (</a:t>
            </a:r>
            <a:r>
              <a:rPr lang="ru">
                <a:solidFill>
                  <a:srgbClr val="0645AD"/>
                </a:solidFill>
              </a:rPr>
              <a:t>int</a:t>
            </a:r>
            <a:r>
              <a:rPr lang="ru"/>
              <a:t>*)malloc(m * </a:t>
            </a:r>
            <a:r>
              <a:rPr lang="ru">
                <a:solidFill>
                  <a:srgbClr val="0645AD"/>
                </a:solidFill>
              </a:rPr>
              <a:t>sizeof</a:t>
            </a:r>
            <a:r>
              <a:rPr lang="ru"/>
              <a:t>(</a:t>
            </a:r>
            <a:r>
              <a:rPr lang="ru">
                <a:solidFill>
                  <a:srgbClr val="0645AD"/>
                </a:solidFill>
              </a:rPr>
              <a:t>int</a:t>
            </a:r>
            <a:r>
              <a:rPr lang="ru"/>
              <a:t>));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</a:t>
            </a:r>
            <a:r>
              <a:rPr lang="ru">
                <a:solidFill>
                  <a:srgbClr val="0645AD"/>
                </a:solidFill>
              </a:rPr>
              <a:t>for </a:t>
            </a:r>
            <a:r>
              <a:rPr lang="ru"/>
              <a:t>(j = 0; j&lt;m; j++)  </a:t>
            </a:r>
            <a:r>
              <a:rPr lang="ru">
                <a:solidFill>
                  <a:srgbClr val="019836"/>
                </a:solidFill>
              </a:rPr>
              <a:t>// цикл по столбцам</a:t>
            </a:r>
            <a:endParaRPr>
              <a:solidFill>
                <a:srgbClr val="01983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{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  printf(</a:t>
            </a:r>
            <a:r>
              <a:rPr lang="ru">
                <a:solidFill>
                  <a:srgbClr val="A61C00"/>
                </a:solidFill>
              </a:rPr>
              <a:t>"a[%d][%d] = "</a:t>
            </a:r>
            <a:r>
              <a:rPr lang="ru"/>
              <a:t>, i, j);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  scanf(</a:t>
            </a:r>
            <a:r>
              <a:rPr lang="ru">
                <a:solidFill>
                  <a:srgbClr val="A61C00"/>
                </a:solidFill>
              </a:rPr>
              <a:t>"%d"</a:t>
            </a:r>
            <a:r>
              <a:rPr lang="ru"/>
              <a:t>, &amp;a[i][j]);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}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7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 с кодом 3</a:t>
            </a:r>
            <a:endParaRPr/>
          </a:p>
        </p:txBody>
      </p:sp>
      <p:sp>
        <p:nvSpPr>
          <p:cNvPr id="590" name="Google Shape;590;p73"/>
          <p:cNvSpPr txBox="1">
            <a:spLocks noGrp="1"/>
          </p:cNvSpPr>
          <p:nvPr>
            <p:ph type="subTitle" idx="1"/>
          </p:nvPr>
        </p:nvSpPr>
        <p:spPr>
          <a:xfrm>
            <a:off x="754725" y="1516450"/>
            <a:ext cx="8181900" cy="32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int **a;  // указатель на указатель на строку элементов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int i, j, n, m;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system("chcp 1251");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system("cls");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printf("Введите количество строк: ");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scanf("%d", &amp;n);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printf("Введите количество столбцов: ");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scanf("%d", &amp;m);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// Выделение памяти под указатели на строки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a = (int**)malloc(n * sizeof(int*));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// Ввод элементов массива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for (i = 0; i&lt;n; i++)  // цикл по строкам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{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// Выделение памяти под хранение строк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a[i] = (int*)malloc(m * sizeof(int));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for (j = 0; j&lt;m; j++)  // цикл по столбцам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{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  printf("a[%d][%d] = ", i, j);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  scanf("%d", &amp;a[i][j]);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   }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7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 с кодом и текстом </a:t>
            </a:r>
            <a:endParaRPr/>
          </a:p>
        </p:txBody>
      </p:sp>
      <p:sp>
        <p:nvSpPr>
          <p:cNvPr id="596" name="Google Shape;596;p74"/>
          <p:cNvSpPr txBox="1">
            <a:spLocks noGrp="1"/>
          </p:cNvSpPr>
          <p:nvPr>
            <p:ph type="subTitle" idx="2"/>
          </p:nvPr>
        </p:nvSpPr>
        <p:spPr>
          <a:xfrm>
            <a:off x="795050" y="2220038"/>
            <a:ext cx="7568100" cy="23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</a:t>
            </a:r>
            <a:r>
              <a:rPr lang="ru">
                <a:solidFill>
                  <a:srgbClr val="0645AD"/>
                </a:solidFill>
              </a:rPr>
              <a:t> int</a:t>
            </a:r>
            <a:r>
              <a:rPr lang="ru"/>
              <a:t> **a;  </a:t>
            </a:r>
            <a:r>
              <a:rPr lang="ru">
                <a:solidFill>
                  <a:srgbClr val="019836"/>
                </a:solidFill>
              </a:rPr>
              <a:t>// указатель на строку</a:t>
            </a:r>
            <a:endParaRPr>
              <a:solidFill>
                <a:srgbClr val="01983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</a:t>
            </a:r>
            <a:r>
              <a:rPr lang="ru">
                <a:solidFill>
                  <a:srgbClr val="0645AD"/>
                </a:solidFill>
              </a:rPr>
              <a:t>int</a:t>
            </a:r>
            <a:r>
              <a:rPr lang="ru"/>
              <a:t> i, j, n, m;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system(</a:t>
            </a:r>
            <a:r>
              <a:rPr lang="ru">
                <a:solidFill>
                  <a:srgbClr val="A61C00"/>
                </a:solidFill>
              </a:rPr>
              <a:t>"chcp 1251"</a:t>
            </a:r>
            <a:r>
              <a:rPr lang="ru"/>
              <a:t>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system(</a:t>
            </a:r>
            <a:r>
              <a:rPr lang="ru">
                <a:solidFill>
                  <a:srgbClr val="A61C00"/>
                </a:solidFill>
              </a:rPr>
              <a:t>"cls"</a:t>
            </a:r>
            <a:r>
              <a:rPr lang="ru"/>
              <a:t>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printf(</a:t>
            </a:r>
            <a:r>
              <a:rPr lang="ru">
                <a:solidFill>
                  <a:srgbClr val="A61C00"/>
                </a:solidFill>
              </a:rPr>
              <a:t>"Введите количество строк: "</a:t>
            </a:r>
            <a:r>
              <a:rPr lang="ru"/>
              <a:t>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scanf(</a:t>
            </a:r>
            <a:r>
              <a:rPr lang="ru">
                <a:solidFill>
                  <a:srgbClr val="A61C00"/>
                </a:solidFill>
              </a:rPr>
              <a:t>"%d"</a:t>
            </a:r>
            <a:r>
              <a:rPr lang="ru"/>
              <a:t>, &amp;n);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printf(</a:t>
            </a:r>
            <a:r>
              <a:rPr lang="ru">
                <a:solidFill>
                  <a:srgbClr val="A61C00"/>
                </a:solidFill>
              </a:rPr>
              <a:t>"Введите количество столбцов: "</a:t>
            </a:r>
            <a:r>
              <a:rPr lang="ru"/>
              <a:t>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scanf(</a:t>
            </a:r>
            <a:r>
              <a:rPr lang="ru">
                <a:solidFill>
                  <a:srgbClr val="A61C00"/>
                </a:solidFill>
              </a:rPr>
              <a:t>"%d"</a:t>
            </a:r>
            <a:r>
              <a:rPr lang="ru"/>
              <a:t>, &amp;m);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    </a:t>
            </a:r>
            <a:r>
              <a:rPr lang="ru">
                <a:solidFill>
                  <a:srgbClr val="019836"/>
                </a:solidFill>
              </a:rPr>
              <a:t>// Выделение памяти под хранение строк</a:t>
            </a:r>
            <a:endParaRPr/>
          </a:p>
        </p:txBody>
      </p:sp>
      <p:sp>
        <p:nvSpPr>
          <p:cNvPr id="597" name="Google Shape;597;p74"/>
          <p:cNvSpPr txBox="1">
            <a:spLocks noGrp="1"/>
          </p:cNvSpPr>
          <p:nvPr>
            <p:ph type="subTitle" idx="1"/>
          </p:nvPr>
        </p:nvSpPr>
        <p:spPr>
          <a:xfrm>
            <a:off x="530000" y="1152250"/>
            <a:ext cx="7862400" cy="89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ru" sz="1500"/>
              <a:t>Тезис 1</a:t>
            </a:r>
            <a:endParaRPr sz="1500"/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ru" sz="1500"/>
              <a:t>Тезис 2</a:t>
            </a:r>
            <a:endParaRPr sz="1500"/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ru" sz="1500"/>
              <a:t>Тезис 3</a:t>
            </a:r>
            <a:endParaRPr sz="150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75"/>
          <p:cNvSpPr txBox="1">
            <a:spLocks noGrp="1"/>
          </p:cNvSpPr>
          <p:nvPr>
            <p:ph type="title"/>
          </p:nvPr>
        </p:nvSpPr>
        <p:spPr>
          <a:xfrm>
            <a:off x="654850" y="401149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 с таблицей</a:t>
            </a:r>
            <a:endParaRPr/>
          </a:p>
        </p:txBody>
      </p:sp>
      <p:graphicFrame>
        <p:nvGraphicFramePr>
          <p:cNvPr id="603" name="Google Shape;603;p75"/>
          <p:cNvGraphicFramePr/>
          <p:nvPr/>
        </p:nvGraphicFramePr>
        <p:xfrm>
          <a:off x="654850" y="1367200"/>
          <a:ext cx="7834275" cy="2966490"/>
        </p:xfrm>
        <a:graphic>
          <a:graphicData uri="http://schemas.openxmlformats.org/drawingml/2006/table">
            <a:tbl>
              <a:tblPr>
                <a:noFill/>
                <a:tableStyleId>{29BE8C9C-436E-4FCF-B9FB-672A43D0DA50}</a:tableStyleId>
              </a:tblPr>
              <a:tblGrid>
                <a:gridCol w="2269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36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276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061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3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3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3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76"/>
          <p:cNvSpPr txBox="1">
            <a:spLocks noGrp="1"/>
          </p:cNvSpPr>
          <p:nvPr>
            <p:ph type="title"/>
          </p:nvPr>
        </p:nvSpPr>
        <p:spPr>
          <a:xfrm>
            <a:off x="608700" y="4294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 с таблицей</a:t>
            </a:r>
            <a:endParaRPr/>
          </a:p>
        </p:txBody>
      </p:sp>
      <p:graphicFrame>
        <p:nvGraphicFramePr>
          <p:cNvPr id="609" name="Google Shape;609;p76"/>
          <p:cNvGraphicFramePr/>
          <p:nvPr/>
        </p:nvGraphicFramePr>
        <p:xfrm>
          <a:off x="608700" y="1378725"/>
          <a:ext cx="7961150" cy="2807725"/>
        </p:xfrm>
        <a:graphic>
          <a:graphicData uri="http://schemas.openxmlformats.org/drawingml/2006/table">
            <a:tbl>
              <a:tblPr>
                <a:noFill/>
                <a:tableStyleId>{29BE8C9C-436E-4FCF-B9FB-672A43D0DA50}</a:tableStyleId>
              </a:tblPr>
              <a:tblGrid>
                <a:gridCol w="395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3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84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77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061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>
                        <a:solidFill>
                          <a:srgbClr val="4811C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3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5.</a:t>
                      </a:r>
                      <a:endParaRPr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" name="Google Shape;614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92"/>
            <a:ext cx="9144003" cy="5103318"/>
          </a:xfrm>
          <a:prstGeom prst="rect">
            <a:avLst/>
          </a:prstGeom>
          <a:noFill/>
          <a:ln>
            <a:noFill/>
          </a:ln>
        </p:spPr>
      </p:pic>
      <p:sp>
        <p:nvSpPr>
          <p:cNvPr id="615" name="Google Shape;615;p77"/>
          <p:cNvSpPr txBox="1"/>
          <p:nvPr/>
        </p:nvSpPr>
        <p:spPr>
          <a:xfrm>
            <a:off x="720000" y="696425"/>
            <a:ext cx="7130700" cy="315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45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Единственно верного </a:t>
            </a:r>
            <a:endParaRPr sz="45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45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решения не существует. </a:t>
            </a:r>
            <a:endParaRPr sz="45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45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Хотя существует </a:t>
            </a:r>
            <a:endParaRPr sz="45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45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много неверных.</a:t>
            </a:r>
            <a:endParaRPr sz="50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endParaRPr sz="2500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16" name="Google Shape;616;p77"/>
          <p:cNvSpPr txBox="1"/>
          <p:nvPr/>
        </p:nvSpPr>
        <p:spPr>
          <a:xfrm>
            <a:off x="5527975" y="3851825"/>
            <a:ext cx="3416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Дэвид Акин, NASA</a:t>
            </a:r>
            <a:endParaRPr sz="1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9"/>
          <p:cNvSpPr txBox="1"/>
          <p:nvPr/>
        </p:nvSpPr>
        <p:spPr>
          <a:xfrm>
            <a:off x="560500" y="324881"/>
            <a:ext cx="8520600" cy="13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Goal and Tasks of the Project</a:t>
            </a:r>
            <a:endParaRPr sz="3000" b="1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186" name="Google Shape;186;p39"/>
          <p:cNvGraphicFramePr/>
          <p:nvPr>
            <p:extLst>
              <p:ext uri="{D42A27DB-BD31-4B8C-83A1-F6EECF244321}">
                <p14:modId xmlns:p14="http://schemas.microsoft.com/office/powerpoint/2010/main" val="2016071200"/>
              </p:ext>
            </p:extLst>
          </p:nvPr>
        </p:nvGraphicFramePr>
        <p:xfrm>
          <a:off x="618767" y="2158809"/>
          <a:ext cx="7572733" cy="2971072"/>
        </p:xfrm>
        <a:graphic>
          <a:graphicData uri="http://schemas.openxmlformats.org/drawingml/2006/table">
            <a:tbl>
              <a:tblPr>
                <a:noFill/>
                <a:tableStyleId>{29BE8C9C-436E-4FCF-B9FB-672A43D0DA50}</a:tableStyleId>
              </a:tblPr>
              <a:tblGrid>
                <a:gridCol w="5119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607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66899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Problem Statement:</a:t>
                      </a:r>
                      <a:endParaRPr lang="en-US" dirty="0"/>
                    </a:p>
                    <a:p>
                      <a:r>
                        <a:rPr lang="en-US" dirty="0"/>
                        <a:t>Difficulty in coordinating game schedules among players.</a:t>
                      </a:r>
                    </a:p>
                    <a:p>
                      <a:r>
                        <a:rPr lang="en-US" dirty="0"/>
                        <a:t>Lack of a centralized system for score tracking and player registration.</a:t>
                      </a:r>
                    </a:p>
                    <a:p>
                      <a:r>
                        <a:rPr lang="en-US" dirty="0"/>
                        <a:t>Complexity in managing tournament brackets manually.</a:t>
                      </a:r>
                    </a:p>
                    <a:p>
                      <a:endParaRPr lang="en-US" dirty="0"/>
                    </a:p>
                    <a:p>
                      <a:r>
                        <a:rPr lang="en-US" b="1" dirty="0"/>
                        <a:t>Tasks:</a:t>
                      </a:r>
                      <a:endParaRPr lang="en-US" dirty="0"/>
                    </a:p>
                    <a:p>
                      <a:r>
                        <a:rPr lang="en-US" dirty="0"/>
                        <a:t>Port an original Clojure application to Flutter for modern mobile capabilities.</a:t>
                      </a:r>
                    </a:p>
                    <a:p>
                      <a:r>
                        <a:rPr lang="en-US" dirty="0"/>
                        <a:t>Implement a robust backend using Firebase for user authentication and real-time data synchronization.</a:t>
                      </a:r>
                    </a:p>
                    <a:p>
                      <a:r>
                        <a:rPr lang="en-US" dirty="0"/>
                        <a:t>Develop an intuitive user interface for managing players, games, locations, and tournaments.</a:t>
                      </a:r>
                    </a:p>
                    <a:p>
                      <a:r>
                        <a:rPr lang="en-US" dirty="0"/>
                        <a:t>Create an efficient, performance-optimized algorithm for tournament player matching.</a:t>
                      </a: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87" name="Google Shape;187;p39"/>
          <p:cNvSpPr/>
          <p:nvPr/>
        </p:nvSpPr>
        <p:spPr>
          <a:xfrm>
            <a:off x="1628250" y="1127531"/>
            <a:ext cx="5887500" cy="920869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lvl="0"/>
            <a:r>
              <a:rPr lang="en-US" sz="1600" b="1" dirty="0"/>
              <a:t>Project Goal:</a:t>
            </a:r>
            <a:r>
              <a:rPr lang="en-US" sz="1600" dirty="0"/>
              <a:t> To develop a comprehensive, cross-platform mobile application using Flutter that simplifies the scheduling, management, and tracking of pickleball games and tournaments.</a:t>
            </a:r>
            <a:endParaRPr sz="15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40"/>
          <p:cNvSpPr txBox="1">
            <a:spLocks noGrp="1"/>
          </p:cNvSpPr>
          <p:nvPr>
            <p:ph type="title"/>
          </p:nvPr>
        </p:nvSpPr>
        <p:spPr>
          <a:xfrm>
            <a:off x="500550" y="158130"/>
            <a:ext cx="8520600" cy="6118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/>
              <a:t>Technologies Used</a:t>
            </a:r>
            <a:endParaRPr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/>
          </a:p>
        </p:txBody>
      </p:sp>
      <p:graphicFrame>
        <p:nvGraphicFramePr>
          <p:cNvPr id="199" name="Google Shape;199;p40"/>
          <p:cNvGraphicFramePr/>
          <p:nvPr>
            <p:extLst>
              <p:ext uri="{D42A27DB-BD31-4B8C-83A1-F6EECF244321}">
                <p14:modId xmlns:p14="http://schemas.microsoft.com/office/powerpoint/2010/main" val="3639631890"/>
              </p:ext>
            </p:extLst>
          </p:nvPr>
        </p:nvGraphicFramePr>
        <p:xfrm>
          <a:off x="952500" y="770022"/>
          <a:ext cx="7239000" cy="4393673"/>
        </p:xfrm>
        <a:graphic>
          <a:graphicData uri="http://schemas.openxmlformats.org/drawingml/2006/table">
            <a:tbl>
              <a:tblPr>
                <a:noFill/>
                <a:tableStyleId>{29BE8C9C-436E-4FCF-B9FB-672A43D0DA50}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39367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/>
                        <a:t>Frontend:</a:t>
                      </a:r>
                      <a:r>
                        <a:rPr lang="en-US" sz="1600" dirty="0"/>
                        <a:t> Flutter (Dart) for cross-platform (iOS, Android, Web, Desktop) development.</a:t>
                      </a:r>
                    </a:p>
                    <a:p>
                      <a:endParaRPr lang="en-US" sz="1600" dirty="0"/>
                    </a:p>
                    <a:p>
                      <a:r>
                        <a:rPr lang="en-US" sz="1600" b="1" dirty="0"/>
                        <a:t>Backend:</a:t>
                      </a:r>
                      <a:r>
                        <a:rPr lang="en-US" sz="1600" dirty="0"/>
                        <a:t> Firebase (Authentication, Cloud </a:t>
                      </a:r>
                      <a:r>
                        <a:rPr lang="en-US" sz="1600" dirty="0" err="1"/>
                        <a:t>Firestore</a:t>
                      </a:r>
                      <a:r>
                        <a:rPr lang="en-US" sz="1600" dirty="0"/>
                        <a:t>, Firebase Config) for secure, real-time data management.</a:t>
                      </a:r>
                    </a:p>
                    <a:p>
                      <a:endParaRPr lang="en-US" sz="1600" dirty="0"/>
                    </a:p>
                    <a:p>
                      <a:r>
                        <a:rPr lang="en-US" sz="1600" b="1" dirty="0"/>
                        <a:t>State Management: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BLoC</a:t>
                      </a:r>
                      <a:r>
                        <a:rPr lang="en-US" sz="1600" dirty="0"/>
                        <a:t> (Business Logic Component) pattern for a clear separation between UI and business logic, ensuring a scalable and testable architecture.</a:t>
                      </a:r>
                    </a:p>
                    <a:p>
                      <a:endParaRPr lang="en-US" sz="1600" dirty="0"/>
                    </a:p>
                    <a:p>
                      <a:r>
                        <a:rPr lang="en-US" sz="1600" b="1" dirty="0"/>
                        <a:t>Local Storage:</a:t>
                      </a:r>
                      <a:r>
                        <a:rPr lang="en-US" sz="1600" dirty="0"/>
                        <a:t> Flutter Secure Storage for encrypted, secure local data persistence.</a:t>
                      </a:r>
                    </a:p>
                    <a:p>
                      <a:endParaRPr lang="en-US" sz="1600" dirty="0"/>
                    </a:p>
                    <a:p>
                      <a:r>
                        <a:rPr lang="en-US" sz="1600" b="1" dirty="0"/>
                        <a:t>Platform Integration:</a:t>
                      </a:r>
                      <a:r>
                        <a:rPr lang="en-US" sz="1600" dirty="0"/>
                        <a:t> Custom platform channels to access native features like power-saving mode detection.</a:t>
                      </a:r>
                    </a:p>
                    <a:p>
                      <a:r>
                        <a:rPr lang="en-US" sz="1600" b="1" dirty="0"/>
                        <a:t>Testing:</a:t>
                      </a:r>
                      <a:r>
                        <a:rPr lang="en-US" sz="1600" dirty="0"/>
                        <a:t> A comprehensive test suite using test, </a:t>
                      </a:r>
                      <a:r>
                        <a:rPr lang="en-US" sz="1600" dirty="0" err="1"/>
                        <a:t>bloc_test</a:t>
                      </a:r>
                      <a:r>
                        <a:rPr lang="en-US" sz="1600" dirty="0"/>
                        <a:t>, and Mockito for unit, widget, and integration testing.</a:t>
                      </a: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>
          <a:extLst>
            <a:ext uri="{FF2B5EF4-FFF2-40B4-BE49-F238E27FC236}">
              <a16:creationId xmlns:a16="http://schemas.microsoft.com/office/drawing/2014/main" id="{0101854A-50AB-3E8A-7716-8A4DFC3C40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40">
            <a:extLst>
              <a:ext uri="{FF2B5EF4-FFF2-40B4-BE49-F238E27FC236}">
                <a16:creationId xmlns:a16="http://schemas.microsoft.com/office/drawing/2014/main" id="{CA3947BF-C14A-F06D-218D-3C137F6F354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0550" y="158130"/>
            <a:ext cx="8520600" cy="6118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2800" dirty="0"/>
              <a:t>Architecture &amp; Project Structure</a:t>
            </a:r>
            <a:endParaRPr sz="3000" dirty="0"/>
          </a:p>
        </p:txBody>
      </p:sp>
      <p:graphicFrame>
        <p:nvGraphicFramePr>
          <p:cNvPr id="199" name="Google Shape;199;p40">
            <a:extLst>
              <a:ext uri="{FF2B5EF4-FFF2-40B4-BE49-F238E27FC236}">
                <a16:creationId xmlns:a16="http://schemas.microsoft.com/office/drawing/2014/main" id="{F686E243-04CF-131F-9B0D-EAA3638A812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0090009"/>
              </p:ext>
            </p:extLst>
          </p:nvPr>
        </p:nvGraphicFramePr>
        <p:xfrm>
          <a:off x="0" y="677257"/>
          <a:ext cx="9144000" cy="4466243"/>
        </p:xfrm>
        <a:graphic>
          <a:graphicData uri="http://schemas.openxmlformats.org/drawingml/2006/table">
            <a:tbl>
              <a:tblPr>
                <a:noFill/>
                <a:tableStyleId>{29BE8C9C-436E-4FCF-B9FB-672A43D0DA50}</a:tableStyleId>
              </a:tblPr>
              <a:tblGrid>
                <a:gridCol w="5419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020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6624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Application Architecture:</a:t>
                      </a:r>
                    </a:p>
                    <a:p>
                      <a:endParaRPr lang="en-US" sz="1600" dirty="0"/>
                    </a:p>
                    <a:p>
                      <a:endParaRPr lang="en-US" sz="1600" dirty="0"/>
                    </a:p>
                    <a:p>
                      <a:endParaRPr lang="en-US" sz="1600" dirty="0"/>
                    </a:p>
                    <a:p>
                      <a:endParaRPr lang="en-US" sz="1600" dirty="0"/>
                    </a:p>
                    <a:p>
                      <a:endParaRPr lang="en-US" sz="1600" dirty="0"/>
                    </a:p>
                    <a:p>
                      <a:endParaRPr lang="en-US" sz="1600" dirty="0"/>
                    </a:p>
                    <a:p>
                      <a:endParaRPr lang="en-US" sz="1600" dirty="0"/>
                    </a:p>
                    <a:p>
                      <a:endParaRPr lang="en-US" sz="1600" dirty="0"/>
                    </a:p>
                    <a:p>
                      <a:endParaRPr lang="en-US" sz="1600" dirty="0"/>
                    </a:p>
                    <a:p>
                      <a:endParaRPr lang="en-US" sz="1600" b="1" dirty="0"/>
                    </a:p>
                    <a:p>
                      <a:r>
                        <a:rPr lang="en-US" sz="1600" b="1" dirty="0"/>
                        <a:t>Project Structure Highlights:</a:t>
                      </a:r>
                    </a:p>
                    <a:p>
                      <a:r>
                        <a:rPr lang="en-US" sz="1600" dirty="0"/>
                        <a:t>/bloc: State management (</a:t>
                      </a:r>
                      <a:r>
                        <a:rPr lang="en-US" sz="1600" dirty="0" err="1"/>
                        <a:t>AuthBloc</a:t>
                      </a:r>
                      <a:r>
                        <a:rPr lang="en-US" sz="1600" dirty="0"/>
                        <a:t>, </a:t>
                      </a:r>
                      <a:r>
                        <a:rPr lang="en-US" sz="1600" dirty="0" err="1"/>
                        <a:t>GameBloc</a:t>
                      </a:r>
                      <a:r>
                        <a:rPr lang="en-US" sz="1600" dirty="0"/>
                        <a:t>, etc.)</a:t>
                      </a:r>
                    </a:p>
                    <a:p>
                      <a:r>
                        <a:rPr lang="en-US" sz="1600" dirty="0"/>
                        <a:t>/models: Immutable data models (User, Game, Tournament)</a:t>
                      </a:r>
                    </a:p>
                    <a:p>
                      <a:r>
                        <a:rPr lang="en-US" sz="1600" dirty="0"/>
                        <a:t>/screens: UI screens for every feature</a:t>
                      </a:r>
                    </a:p>
                    <a:p>
                      <a:r>
                        <a:rPr lang="en-US" sz="1600" dirty="0"/>
                        <a:t>/services: Firebase integration and business logic</a:t>
                      </a:r>
                    </a:p>
                    <a:p>
                      <a:r>
                        <a:rPr lang="en-US" sz="1600" dirty="0"/>
                        <a:t>/test: Comprehensive test files</a:t>
                      </a: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CFD71D46-F33F-EDB0-9308-1783A3BBFE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396" y="1083632"/>
            <a:ext cx="5553850" cy="2114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7573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lvl="0"/>
            <a:r>
              <a:rPr lang="en-US" dirty="0"/>
              <a:t>What Was Achieved (Key Features)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2C49C3EB-1EB1-85B1-13DD-398059810D8A}"/>
              </a:ext>
            </a:extLst>
          </p:cNvPr>
          <p:cNvGraphicFramePr/>
          <p:nvPr/>
        </p:nvGraphicFramePr>
        <p:xfrm>
          <a:off x="500063" y="1058863"/>
          <a:ext cx="8521700" cy="3784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42"/>
          <p:cNvSpPr txBox="1">
            <a:spLocks noGrp="1"/>
          </p:cNvSpPr>
          <p:nvPr>
            <p:ph type="title" idx="4294967295"/>
          </p:nvPr>
        </p:nvSpPr>
        <p:spPr>
          <a:xfrm>
            <a:off x="622300" y="146050"/>
            <a:ext cx="8521700" cy="6953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2800" dirty="0"/>
              <a:t>Conclusions (Challenges &amp; Learnings)</a:t>
            </a:r>
            <a:endParaRPr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/>
          </a:p>
        </p:txBody>
      </p:sp>
      <p:graphicFrame>
        <p:nvGraphicFramePr>
          <p:cNvPr id="213" name="Google Shape;213;p42"/>
          <p:cNvGraphicFramePr/>
          <p:nvPr>
            <p:extLst>
              <p:ext uri="{D42A27DB-BD31-4B8C-83A1-F6EECF244321}">
                <p14:modId xmlns:p14="http://schemas.microsoft.com/office/powerpoint/2010/main" val="3755298348"/>
              </p:ext>
            </p:extLst>
          </p:nvPr>
        </p:nvGraphicFramePr>
        <p:xfrm>
          <a:off x="112090" y="768628"/>
          <a:ext cx="8409609" cy="5657922"/>
        </p:xfrm>
        <a:graphic>
          <a:graphicData uri="http://schemas.openxmlformats.org/drawingml/2006/table">
            <a:tbl>
              <a:tblPr>
                <a:noFill/>
                <a:tableStyleId>{29BE8C9C-436E-4FCF-B9FB-672A43D0DA50}</a:tableStyleId>
              </a:tblPr>
              <a:tblGrid>
                <a:gridCol w="5685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410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36606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/>
                        <a:t>Did you achieve the goal?</a:t>
                      </a:r>
                      <a:r>
                        <a:rPr lang="en-US" sz="1600" dirty="0"/>
                        <a:t> Yes, the project successfully delivered a feature-rich, cross-platform application for pickleball management.</a:t>
                      </a:r>
                    </a:p>
                    <a:p>
                      <a:endParaRPr lang="en-US" sz="1600" dirty="0"/>
                    </a:p>
                    <a:p>
                      <a:r>
                        <a:rPr lang="en-US" sz="1600" b="1" dirty="0"/>
                        <a:t>Challenges &amp; Solutions:</a:t>
                      </a:r>
                    </a:p>
                    <a:p>
                      <a:endParaRPr lang="en-US" sz="1600" dirty="0"/>
                    </a:p>
                    <a:p>
                      <a:r>
                        <a:rPr lang="en-US" sz="1600" b="1" dirty="0"/>
                        <a:t>Challenge:</a:t>
                      </a:r>
                      <a:r>
                        <a:rPr lang="en-US" sz="1600" dirty="0"/>
                        <a:t> Complex state management across features.</a:t>
                      </a:r>
                    </a:p>
                    <a:p>
                      <a:r>
                        <a:rPr lang="en-US" sz="1600" b="1" dirty="0"/>
                        <a:t>Solution:</a:t>
                      </a:r>
                      <a:r>
                        <a:rPr lang="en-US" sz="1600" dirty="0"/>
                        <a:t> The </a:t>
                      </a:r>
                      <a:r>
                        <a:rPr lang="en-US" sz="1600" dirty="0" err="1"/>
                        <a:t>BLoC</a:t>
                      </a:r>
                      <a:r>
                        <a:rPr lang="en-US" sz="1600" dirty="0"/>
                        <a:t> pattern provided clear, predictable state transitions.</a:t>
                      </a:r>
                    </a:p>
                    <a:p>
                      <a:r>
                        <a:rPr lang="en-US" sz="1600" b="1" dirty="0"/>
                        <a:t>Challenge:</a:t>
                      </a:r>
                      <a:r>
                        <a:rPr lang="en-US" sz="1600" dirty="0"/>
                        <a:t> Performance of the tournament matching algorithm.</a:t>
                      </a:r>
                    </a:p>
                    <a:p>
                      <a:r>
                        <a:rPr lang="en-US" sz="1600" b="1" dirty="0"/>
                        <a:t>Solution:</a:t>
                      </a:r>
                      <a:r>
                        <a:rPr lang="en-US" sz="1600" dirty="0"/>
                        <a:t> Offloading the computation to a background isolate prevented UI freezing.</a:t>
                      </a:r>
                    </a:p>
                    <a:p>
                      <a:endParaRPr lang="en-US" sz="1600" dirty="0"/>
                    </a:p>
                    <a:p>
                      <a:r>
                        <a:rPr lang="en-US" sz="1600" b="1" dirty="0"/>
                        <a:t>What was easy, what was difficult?</a:t>
                      </a:r>
                      <a:r>
                        <a:rPr lang="en-US" sz="1600" dirty="0"/>
                        <a:t> Integrating Firebase was straightforward due to excellent documentation. The biggest challenge was designing a performant and fair tournament matching algorithm.</a:t>
                      </a:r>
                    </a:p>
                    <a:p>
                      <a:r>
                        <a:rPr lang="en-US" sz="1600" b="1" dirty="0"/>
                        <a:t>Project Usefulness (1-10):</a:t>
                      </a:r>
                      <a:r>
                        <a:rPr lang="en-US" sz="1600" dirty="0"/>
                        <a:t> 10. This project provided deep, practical experience in full-stack mobile development, advanced state management, and performance optimization.</a:t>
                      </a: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390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390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390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6402BA"/>
      </a:dk2>
      <a:lt2>
        <a:srgbClr val="EEEEEE"/>
      </a:lt2>
      <a:accent1>
        <a:srgbClr val="7629BA"/>
      </a:accent1>
      <a:accent2>
        <a:srgbClr val="8B8EE3"/>
      </a:accent2>
      <a:accent3>
        <a:srgbClr val="BFC1F0"/>
      </a:accent3>
      <a:accent4>
        <a:srgbClr val="FFAB40"/>
      </a:accent4>
      <a:accent5>
        <a:srgbClr val="0097A7"/>
      </a:accent5>
      <a:accent6>
        <a:srgbClr val="EEFF41"/>
      </a:accent6>
      <a:hlink>
        <a:srgbClr val="8B8EE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</TotalTime>
  <Words>2838</Words>
  <Application>Microsoft Office PowerPoint</Application>
  <PresentationFormat>On-screen Show (16:9)</PresentationFormat>
  <Paragraphs>363</Paragraphs>
  <Slides>45</Slides>
  <Notes>44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45</vt:i4>
      </vt:variant>
    </vt:vector>
  </HeadingPairs>
  <TitlesOfParts>
    <vt:vector size="53" baseType="lpstr">
      <vt:lpstr>Roboto</vt:lpstr>
      <vt:lpstr>Courier New</vt:lpstr>
      <vt:lpstr>Roboto Medium</vt:lpstr>
      <vt:lpstr>Avenir</vt:lpstr>
      <vt:lpstr>Arial</vt:lpstr>
      <vt:lpstr>Светлая тема</vt:lpstr>
      <vt:lpstr>Светлая тема</vt:lpstr>
      <vt:lpstr>Светлая тема</vt:lpstr>
      <vt:lpstr>PowerPoint Presentation</vt:lpstr>
      <vt:lpstr>Меня хорошо видно &amp; слышно?</vt:lpstr>
      <vt:lpstr>PickleMatch: A Flutter Application for Pickleball Game Management  Project Defense Presentation   </vt:lpstr>
      <vt:lpstr>Defense Plan (Agenda)</vt:lpstr>
      <vt:lpstr>PowerPoint Presentation</vt:lpstr>
      <vt:lpstr>Technologies Used </vt:lpstr>
      <vt:lpstr>Architecture &amp; Project Structure</vt:lpstr>
      <vt:lpstr>What Was Achieved (Key Features)</vt:lpstr>
      <vt:lpstr>Conclusions (Challenges &amp; Learnings) </vt:lpstr>
      <vt:lpstr>PowerPoint Presentation</vt:lpstr>
      <vt:lpstr>PowerPoint Presentation</vt:lpstr>
      <vt:lpstr>Спасибо за внимание!</vt:lpstr>
      <vt:lpstr>PowerPoint Presentation</vt:lpstr>
      <vt:lpstr>Инструменты для работы с презентацией</vt:lpstr>
      <vt:lpstr>PowerPoint Presentation</vt:lpstr>
      <vt:lpstr>PowerPoint Presentation</vt:lpstr>
      <vt:lpstr>PowerPoint Presentation</vt:lpstr>
      <vt:lpstr>PowerPoint Presentation</vt:lpstr>
      <vt:lpstr>Шаблоны, которые вы можете использовать для рассказа о своем проекте</vt:lpstr>
      <vt:lpstr>Материал для моделирования </vt:lpstr>
      <vt:lpstr>PowerPoint Presentation</vt:lpstr>
      <vt:lpstr>Слайды с “кнопками” </vt:lpstr>
      <vt:lpstr>PowerPoint Presentation</vt:lpstr>
      <vt:lpstr>Заголовок: главная мысль слайда </vt:lpstr>
      <vt:lpstr>Главная мысль слайда</vt:lpstr>
      <vt:lpstr>Главная мысль слайда</vt:lpstr>
      <vt:lpstr>Слайд со списком </vt:lpstr>
      <vt:lpstr>Главная мысль  слайда  </vt:lpstr>
      <vt:lpstr>Слайд с 3 колонками</vt:lpstr>
      <vt:lpstr>Сравнение двух кейсов  </vt:lpstr>
      <vt:lpstr>PowerPoint Presentation</vt:lpstr>
      <vt:lpstr>Заголовок: главная мысль слайда </vt:lpstr>
      <vt:lpstr>PowerPoint Presentation</vt:lpstr>
      <vt:lpstr>Процесс через этапы </vt:lpstr>
      <vt:lpstr>Процесс через этапы </vt:lpstr>
      <vt:lpstr>Процесс через этапы </vt:lpstr>
      <vt:lpstr>Процесс через этапы </vt:lpstr>
      <vt:lpstr>PowerPoint Presentation</vt:lpstr>
      <vt:lpstr>Слайд с кодом 1</vt:lpstr>
      <vt:lpstr>Слайд с кодом 2</vt:lpstr>
      <vt:lpstr>Слайд с кодом 3</vt:lpstr>
      <vt:lpstr>Слайд с кодом и текстом </vt:lpstr>
      <vt:lpstr>Слайд с таблицей</vt:lpstr>
      <vt:lpstr>Слайд с таблицей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Cesar</dc:creator>
  <cp:lastModifiedBy>Vladimir Rurik</cp:lastModifiedBy>
  <cp:revision>2</cp:revision>
  <dcterms:modified xsi:type="dcterms:W3CDTF">2025-07-07T22:11:51Z</dcterms:modified>
</cp:coreProperties>
</file>